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748" r:id="rId2"/>
    <p:sldId id="915" r:id="rId3"/>
    <p:sldId id="750" r:id="rId4"/>
    <p:sldId id="777" r:id="rId5"/>
    <p:sldId id="794" r:id="rId6"/>
    <p:sldId id="811" r:id="rId7"/>
    <p:sldId id="796" r:id="rId8"/>
    <p:sldId id="946" r:id="rId9"/>
    <p:sldId id="797" r:id="rId10"/>
    <p:sldId id="952" r:id="rId11"/>
    <p:sldId id="953" r:id="rId12"/>
    <p:sldId id="947" r:id="rId13"/>
    <p:sldId id="948" r:id="rId14"/>
    <p:sldId id="949" r:id="rId15"/>
    <p:sldId id="799" r:id="rId16"/>
    <p:sldId id="954" r:id="rId17"/>
    <p:sldId id="956" r:id="rId18"/>
    <p:sldId id="957" r:id="rId19"/>
    <p:sldId id="958" r:id="rId20"/>
    <p:sldId id="959" r:id="rId21"/>
    <p:sldId id="960" r:id="rId22"/>
    <p:sldId id="813" r:id="rId23"/>
    <p:sldId id="846" r:id="rId24"/>
    <p:sldId id="847" r:id="rId25"/>
    <p:sldId id="814" r:id="rId26"/>
    <p:sldId id="913" r:id="rId27"/>
    <p:sldId id="818" r:id="rId28"/>
    <p:sldId id="801" r:id="rId29"/>
    <p:sldId id="962" r:id="rId30"/>
    <p:sldId id="963" r:id="rId31"/>
    <p:sldId id="964" r:id="rId32"/>
    <p:sldId id="965" r:id="rId33"/>
    <p:sldId id="838" r:id="rId34"/>
    <p:sldId id="874" r:id="rId35"/>
    <p:sldId id="929" r:id="rId36"/>
    <p:sldId id="562" r:id="rId37"/>
    <p:sldId id="563" r:id="rId38"/>
    <p:sldId id="553" r:id="rId39"/>
    <p:sldId id="554" r:id="rId40"/>
    <p:sldId id="941" r:id="rId41"/>
    <p:sldId id="555" r:id="rId42"/>
    <p:sldId id="556" r:id="rId43"/>
    <p:sldId id="557" r:id="rId44"/>
    <p:sldId id="559" r:id="rId45"/>
    <p:sldId id="560" r:id="rId46"/>
    <p:sldId id="561" r:id="rId47"/>
    <p:sldId id="966" r:id="rId48"/>
    <p:sldId id="942" r:id="rId49"/>
    <p:sldId id="930" r:id="rId50"/>
    <p:sldId id="937" r:id="rId51"/>
    <p:sldId id="931" r:id="rId52"/>
    <p:sldId id="932" r:id="rId53"/>
    <p:sldId id="933" r:id="rId54"/>
    <p:sldId id="938" r:id="rId55"/>
    <p:sldId id="943" r:id="rId56"/>
    <p:sldId id="939" r:id="rId57"/>
    <p:sldId id="940" r:id="rId58"/>
  </p:sldIdLst>
  <p:sldSz cx="9144000" cy="6858000" type="screen4x3"/>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2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48" autoAdjust="0"/>
  </p:normalViewPr>
  <p:slideViewPr>
    <p:cSldViewPr>
      <p:cViewPr varScale="1">
        <p:scale>
          <a:sx n="47" d="100"/>
          <a:sy n="47" d="100"/>
        </p:scale>
        <p:origin x="-1277"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ABAE4-DFF8-4AA2-A763-0BD96F79CD62}" type="datetimeFigureOut">
              <a:rPr lang="zh-CN" altLang="en-US" smtClean="0"/>
              <a:pPr/>
              <a:t>2015/12/23</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49880-5997-49F2-8F31-2944F76044EA}" type="slidenum">
              <a:rPr lang="zh-CN" altLang="en-US" smtClean="0"/>
              <a:pPr/>
              <a:t>‹#›</a:t>
            </a:fld>
            <a:endParaRPr lang="zh-CN" altLang="en-US"/>
          </a:p>
        </p:txBody>
      </p:sp>
    </p:spTree>
    <p:extLst>
      <p:ext uri="{BB962C8B-B14F-4D97-AF65-F5344CB8AC3E}">
        <p14:creationId xmlns:p14="http://schemas.microsoft.com/office/powerpoint/2010/main" val="1591733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11</a:t>
            </a:fld>
            <a:endParaRPr lang="zh-CN" altLang="en-US"/>
          </a:p>
        </p:txBody>
      </p:sp>
    </p:spTree>
    <p:extLst>
      <p:ext uri="{BB962C8B-B14F-4D97-AF65-F5344CB8AC3E}">
        <p14:creationId xmlns:p14="http://schemas.microsoft.com/office/powerpoint/2010/main" val="10356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因为那个时候很难在程序执行中间停下来，将中间结果保留等以后再执行。只要停下来，就要从头再来</a:t>
            </a:r>
            <a:r>
              <a:rPr lang="en-US" altLang="zh-CN" dirty="0" smtClean="0"/>
              <a:t>.</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12</a:t>
            </a:fld>
            <a:endParaRPr lang="zh-CN" altLang="en-US"/>
          </a:p>
        </p:txBody>
      </p:sp>
    </p:spTree>
    <p:extLst>
      <p:ext uri="{BB962C8B-B14F-4D97-AF65-F5344CB8AC3E}">
        <p14:creationId xmlns:p14="http://schemas.microsoft.com/office/powerpoint/2010/main" val="3574776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13</a:t>
            </a:fld>
            <a:endParaRPr lang="zh-CN" altLang="en-US"/>
          </a:p>
        </p:txBody>
      </p:sp>
    </p:spTree>
    <p:extLst>
      <p:ext uri="{BB962C8B-B14F-4D97-AF65-F5344CB8AC3E}">
        <p14:creationId xmlns:p14="http://schemas.microsoft.com/office/powerpoint/2010/main" val="307685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14</a:t>
            </a:fld>
            <a:endParaRPr lang="zh-CN" altLang="en-US"/>
          </a:p>
        </p:txBody>
      </p:sp>
    </p:spTree>
    <p:extLst>
      <p:ext uri="{BB962C8B-B14F-4D97-AF65-F5344CB8AC3E}">
        <p14:creationId xmlns:p14="http://schemas.microsoft.com/office/powerpoint/2010/main" val="200790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267C6-4C97-4D02-94E7-E40DFB1FA16C}" type="slidenum">
              <a:rPr lang="zh-TW" altLang="en-US"/>
              <a:pPr/>
              <a:t>15</a:t>
            </a:fld>
            <a:endParaRPr lang="en-US" altLang="zh-TW"/>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16</a:t>
            </a:fld>
            <a:endParaRPr lang="zh-CN" altLang="en-US"/>
          </a:p>
        </p:txBody>
      </p:sp>
    </p:spTree>
    <p:extLst>
      <p:ext uri="{BB962C8B-B14F-4D97-AF65-F5344CB8AC3E}">
        <p14:creationId xmlns:p14="http://schemas.microsoft.com/office/powerpoint/2010/main" val="355952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17</a:t>
            </a:fld>
            <a:endParaRPr lang="zh-CN" altLang="en-US"/>
          </a:p>
        </p:txBody>
      </p:sp>
    </p:spTree>
    <p:extLst>
      <p:ext uri="{BB962C8B-B14F-4D97-AF65-F5344CB8AC3E}">
        <p14:creationId xmlns:p14="http://schemas.microsoft.com/office/powerpoint/2010/main" val="196309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18</a:t>
            </a:fld>
            <a:endParaRPr lang="zh-CN" altLang="en-US"/>
          </a:p>
        </p:txBody>
      </p:sp>
    </p:spTree>
    <p:extLst>
      <p:ext uri="{BB962C8B-B14F-4D97-AF65-F5344CB8AC3E}">
        <p14:creationId xmlns:p14="http://schemas.microsoft.com/office/powerpoint/2010/main" val="3488734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19</a:t>
            </a:fld>
            <a:endParaRPr lang="zh-CN" altLang="en-US"/>
          </a:p>
        </p:txBody>
      </p:sp>
    </p:spTree>
    <p:extLst>
      <p:ext uri="{BB962C8B-B14F-4D97-AF65-F5344CB8AC3E}">
        <p14:creationId xmlns:p14="http://schemas.microsoft.com/office/powerpoint/2010/main" val="388168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20</a:t>
            </a:fld>
            <a:endParaRPr lang="zh-CN" altLang="en-US"/>
          </a:p>
        </p:txBody>
      </p:sp>
    </p:spTree>
    <p:extLst>
      <p:ext uri="{BB962C8B-B14F-4D97-AF65-F5344CB8AC3E}">
        <p14:creationId xmlns:p14="http://schemas.microsoft.com/office/powerpoint/2010/main" val="53911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21</a:t>
            </a:fld>
            <a:endParaRPr lang="zh-CN" altLang="en-US"/>
          </a:p>
        </p:txBody>
      </p:sp>
    </p:spTree>
    <p:extLst>
      <p:ext uri="{BB962C8B-B14F-4D97-AF65-F5344CB8AC3E}">
        <p14:creationId xmlns:p14="http://schemas.microsoft.com/office/powerpoint/2010/main" val="3732567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267C6-4C97-4D02-94E7-E40DFB1FA16C}" type="slidenum">
              <a:rPr lang="zh-TW" altLang="en-US"/>
              <a:pPr/>
              <a:t>22</a:t>
            </a:fld>
            <a:endParaRPr lang="en-US" altLang="zh-TW"/>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49EA6-86FB-4D84-90DC-CBCC1DBC6352}" type="slidenum">
              <a:rPr lang="zh-TW" altLang="en-US"/>
              <a:pPr/>
              <a:t>28</a:t>
            </a:fld>
            <a:endParaRPr lang="en-US" altLang="zh-TW"/>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29</a:t>
            </a:fld>
            <a:endParaRPr lang="zh-CN" altLang="en-US"/>
          </a:p>
        </p:txBody>
      </p:sp>
    </p:spTree>
    <p:extLst>
      <p:ext uri="{BB962C8B-B14F-4D97-AF65-F5344CB8AC3E}">
        <p14:creationId xmlns:p14="http://schemas.microsoft.com/office/powerpoint/2010/main" val="1338132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In attempting to understand the key requirements for an OS and the significance of the major features of a contemporary OS, it is useful to consider how operating systems have evolved over the years. </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r>
              <a:rPr lang="en-US" altLang="zh-CN"/>
              <a:t>Why do we need distributed systems? Resource sharing (printers, Internet connections,…) and info sharing (files, email, IM,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5A3D1801-837E-4F78-8EC8-D4FC2912E477}" type="slidenum">
              <a:rPr lang="he-IL"/>
              <a:pPr/>
              <a:t>33</a:t>
            </a:fld>
            <a:endParaRPr lang="en-US" altLang="zh-CN"/>
          </a:p>
        </p:txBody>
      </p:sp>
      <p:sp>
        <p:nvSpPr>
          <p:cNvPr id="38915" name="Rectangle 2"/>
          <p:cNvSpPr>
            <a:spLocks noGrp="1" noRot="1" noChangeAspect="1" noChangeArrowheads="1" noTextEdit="1"/>
          </p:cNvSpPr>
          <p:nvPr>
            <p:ph type="sldImg"/>
          </p:nvPr>
        </p:nvSpPr>
        <p:spPr>
          <a:xfrm>
            <a:off x="1144588" y="687388"/>
            <a:ext cx="4572000" cy="3429000"/>
          </a:xfrm>
          <a:solidFill>
            <a:srgbClr val="FFFFFF"/>
          </a:solidFill>
          <a:ln/>
        </p:spPr>
      </p:sp>
      <p:sp>
        <p:nvSpPr>
          <p:cNvPr id="38916" name="Rectangle 3"/>
          <p:cNvSpPr>
            <a:spLocks noGrp="1" noChangeArrowheads="1"/>
          </p:cNvSpPr>
          <p:nvPr>
            <p:ph type="body" idx="1"/>
          </p:nvPr>
        </p:nvSpPr>
        <p:spPr>
          <a:xfrm>
            <a:off x="913651" y="4344242"/>
            <a:ext cx="5029093" cy="4114288"/>
          </a:xfrm>
          <a:solidFill>
            <a:srgbClr val="FFFFFF"/>
          </a:solidFill>
          <a:ln>
            <a:solidFill>
              <a:srgbClr val="000000"/>
            </a:solidFill>
          </a:ln>
        </p:spPr>
        <p:txBody>
          <a:bodyPr lIns="92976" tIns="46488" rIns="92976" bIns="46488"/>
          <a:lstStyle/>
          <a:p>
            <a:endParaRPr lang="he-IL"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My first try of Mac</a:t>
            </a:r>
            <a:r>
              <a:rPr lang="en-US" altLang="zh-CN" baseline="0" dirty="0" smtClean="0"/>
              <a:t> OS X 10.6</a:t>
            </a:r>
            <a:endParaRPr lang="zh-CN" altLang="en-US" dirty="0"/>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47</a:t>
            </a:fld>
            <a:endParaRPr lang="zh-CN" altLang="en-US"/>
          </a:p>
        </p:txBody>
      </p:sp>
    </p:spTree>
    <p:extLst>
      <p:ext uri="{BB962C8B-B14F-4D97-AF65-F5344CB8AC3E}">
        <p14:creationId xmlns:p14="http://schemas.microsoft.com/office/powerpoint/2010/main" val="2106426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CD53F8-03EA-4E2B-9C03-C1CBEDDF267B}" type="slidenum">
              <a:rPr lang="zh-TW" altLang="en-US"/>
              <a:pPr/>
              <a:t>5</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r>
              <a:rPr lang="en-US" altLang="zh-CN"/>
              <a:t>Not until World War II</a:t>
            </a:r>
          </a:p>
          <a:p>
            <a:r>
              <a:rPr lang="en-US" altLang="zh-CN"/>
              <a:t>Programs to grind out tables of sines, cosines, and logarithms.</a:t>
            </a:r>
          </a:p>
          <a:p>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61049880-5997-49F2-8F31-2944F76044EA}" type="slidenum">
              <a:rPr lang="zh-CN" altLang="en-US" smtClean="0"/>
              <a:pPr/>
              <a:t>57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CD53F8-03EA-4E2B-9C03-C1CBEDDF267B}" type="slidenum">
              <a:rPr lang="zh-TW" altLang="en-US"/>
              <a:pPr/>
              <a:t>6</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r>
              <a:rPr lang="en-US" altLang="zh-CN"/>
              <a:t>Not until World War II</a:t>
            </a:r>
          </a:p>
          <a:p>
            <a:r>
              <a:rPr lang="en-US" altLang="zh-CN"/>
              <a:t>Programs to grind out tables of sines, cosines, and logarithms.</a:t>
            </a:r>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F3A3D9-3CA9-41D4-B6EA-4A9C26162AF1}" type="slidenum">
              <a:rPr lang="zh-TW" altLang="en-US"/>
              <a:pPr/>
              <a:t>7</a:t>
            </a:fld>
            <a:endParaRPr lang="en-US" altLang="zh-TW"/>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r>
              <a:rPr lang="en-US" altLang="zh-CN"/>
              <a:t>Transistors changed the picture</a:t>
            </a:r>
          </a:p>
          <a:p>
            <a:r>
              <a:rPr lang="en-US" altLang="zh-CN"/>
              <a:t>Those computers called Mainframes, with pro operators to run them.</a:t>
            </a:r>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9880-5997-49F2-8F31-2944F76044EA}" type="slidenum">
              <a:rPr lang="zh-CN" altLang="en-US" smtClean="0"/>
              <a:pPr/>
              <a:t>8</a:t>
            </a:fld>
            <a:endParaRPr lang="zh-CN" altLang="en-US"/>
          </a:p>
        </p:txBody>
      </p:sp>
    </p:spTree>
    <p:extLst>
      <p:ext uri="{BB962C8B-B14F-4D97-AF65-F5344CB8AC3E}">
        <p14:creationId xmlns:p14="http://schemas.microsoft.com/office/powerpoint/2010/main" val="167959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FF0DF-EB3C-41A5-88C8-3A01ACF81A07}" type="slidenum">
              <a:rPr lang="zh-TW" altLang="en-US"/>
              <a:pPr/>
              <a:t>9</a:t>
            </a:fld>
            <a:endParaRPr lang="en-US" altLang="zh-TW"/>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BFF8C07F-BE92-44EF-8653-67E4699A7A0A}" type="datetime1">
              <a:rPr lang="zh-CN" altLang="en-US" smtClean="0"/>
              <a:pPr/>
              <a:t>2015/12/23</a:t>
            </a:fld>
            <a:endParaRPr lang="zh-CN" altLang="en-US"/>
          </a:p>
        </p:txBody>
      </p:sp>
      <p:sp>
        <p:nvSpPr>
          <p:cNvPr id="5" name="Footer Placeholder 4"/>
          <p:cNvSpPr>
            <a:spLocks noGrp="1"/>
          </p:cNvSpPr>
          <p:nvPr>
            <p:ph type="ftr" sz="quarter" idx="11"/>
          </p:nvPr>
        </p:nvSpPr>
        <p:spPr>
          <a:xfrm>
            <a:off x="3124200" y="6356350"/>
            <a:ext cx="3090874" cy="365125"/>
          </a:xfrm>
        </p:spPr>
        <p:txBody>
          <a:bodyPr/>
          <a:lstStyle/>
          <a:p>
            <a:r>
              <a:rPr lang="en-US" altLang="zh-CN" smtClean="0"/>
              <a:t>Part VI: Operating System - history</a:t>
            </a:r>
            <a:endParaRPr lang="zh-CN" altLang="en-US" dirty="0"/>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3372B82A-E897-4B68-9947-E2E0ACC80C2F}" type="datetime1">
              <a:rPr lang="zh-CN" altLang="en-US" smtClean="0"/>
              <a:pPr/>
              <a:t>2015/12/23</a:t>
            </a:fld>
            <a:endParaRPr lang="zh-CN" altLang="en-US"/>
          </a:p>
        </p:txBody>
      </p:sp>
      <p:sp>
        <p:nvSpPr>
          <p:cNvPr id="6" name="Footer Placeholder 5"/>
          <p:cNvSpPr>
            <a:spLocks noGrp="1"/>
          </p:cNvSpPr>
          <p:nvPr>
            <p:ph type="ftr" sz="quarter" idx="11"/>
          </p:nvPr>
        </p:nvSpPr>
        <p:spPr/>
        <p:txBody>
          <a:bodyPr/>
          <a:lstStyle/>
          <a:p>
            <a:r>
              <a:rPr lang="en-US" altLang="zh-CN" smtClean="0"/>
              <a:t>Part VI: Operating System - history</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D55A090-8A10-4175-85C1-C2F7FAFB0B03}" type="datetime1">
              <a:rPr lang="zh-CN" altLang="en-US" smtClean="0"/>
              <a:pPr/>
              <a:t>2015/12/23</a:t>
            </a:fld>
            <a:endParaRPr lang="zh-CN" altLang="en-US"/>
          </a:p>
        </p:txBody>
      </p:sp>
      <p:sp>
        <p:nvSpPr>
          <p:cNvPr id="5" name="Footer Placeholder 4"/>
          <p:cNvSpPr>
            <a:spLocks noGrp="1"/>
          </p:cNvSpPr>
          <p:nvPr>
            <p:ph type="ftr" sz="quarter" idx="11"/>
          </p:nvPr>
        </p:nvSpPr>
        <p:spPr/>
        <p:txBody>
          <a:bodyPr/>
          <a:lstStyle/>
          <a:p>
            <a:r>
              <a:rPr lang="en-US" altLang="zh-CN" smtClean="0"/>
              <a:t>Part VI: Operating System - history</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D54B5793-554B-4B3A-8F7C-006AC4A4E7AC}" type="datetime1">
              <a:rPr lang="zh-CN" altLang="en-US" smtClean="0"/>
              <a:pPr/>
              <a:t>2015/12/23</a:t>
            </a:fld>
            <a:endParaRPr lang="zh-CN" altLang="en-US"/>
          </a:p>
        </p:txBody>
      </p:sp>
      <p:sp>
        <p:nvSpPr>
          <p:cNvPr id="5" name="Footer Placeholder 4"/>
          <p:cNvSpPr>
            <a:spLocks noGrp="1"/>
          </p:cNvSpPr>
          <p:nvPr>
            <p:ph type="ftr" sz="quarter" idx="11"/>
          </p:nvPr>
        </p:nvSpPr>
        <p:spPr/>
        <p:txBody>
          <a:bodyPr/>
          <a:lstStyle/>
          <a:p>
            <a:r>
              <a:rPr lang="en-US" altLang="zh-CN" smtClean="0"/>
              <a:t>Part VI: Operating System - history</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5852" cy="6858000"/>
          </a:xfrm>
          <a:solidFill>
            <a:schemeClr val="bg1">
              <a:lumMod val="75000"/>
            </a:schemeClr>
          </a:solidFill>
        </p:spPr>
        <p:txBody>
          <a:bodyPr vert="vert270" anchor="ctr"/>
          <a:lstStyle/>
          <a:p>
            <a:r>
              <a:rPr lang="en-US" altLang="zh-CN" dirty="0" smtClean="0"/>
              <a:t>Click to edit Master title style</a:t>
            </a:r>
            <a:endParaRPr lang="zh-CN" altLang="en-US" dirty="0"/>
          </a:p>
        </p:txBody>
      </p:sp>
      <p:sp>
        <p:nvSpPr>
          <p:cNvPr id="3" name="Date Placeholder 2"/>
          <p:cNvSpPr>
            <a:spLocks noGrp="1"/>
          </p:cNvSpPr>
          <p:nvPr>
            <p:ph type="dt" sz="half" idx="10"/>
          </p:nvPr>
        </p:nvSpPr>
        <p:spPr>
          <a:xfrm>
            <a:off x="1366830" y="6356350"/>
            <a:ext cx="1276344" cy="365125"/>
          </a:xfrm>
        </p:spPr>
        <p:txBody>
          <a:bodyPr/>
          <a:lstStyle/>
          <a:p>
            <a:fld id="{9AC7FE31-4E79-45A7-9E4A-C1B28BA0A531}" type="datetime1">
              <a:rPr lang="zh-CN" altLang="en-US" smtClean="0"/>
              <a:pPr/>
              <a:t>2015/12/23</a:t>
            </a:fld>
            <a:endParaRPr lang="zh-CN" altLang="en-US"/>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
        <p:nvSpPr>
          <p:cNvPr id="7" name="Content Placeholder 2"/>
          <p:cNvSpPr>
            <a:spLocks noGrp="1"/>
          </p:cNvSpPr>
          <p:nvPr>
            <p:ph idx="1"/>
          </p:nvPr>
        </p:nvSpPr>
        <p:spPr>
          <a:xfrm>
            <a:off x="1285852" y="571480"/>
            <a:ext cx="7572396" cy="5197493"/>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457200" y="1000108"/>
            <a:ext cx="8686800" cy="5126055"/>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5CA6C279-F019-4980-9EC0-CD91854A442D}" type="datetime1">
              <a:rPr lang="zh-CN" altLang="en-US" smtClean="0"/>
              <a:pPr/>
              <a:t>2015/12/23</a:t>
            </a:fld>
            <a:endParaRPr lang="zh-CN" altLang="en-US"/>
          </a:p>
        </p:txBody>
      </p:sp>
      <p:sp>
        <p:nvSpPr>
          <p:cNvPr id="5" name="Footer Placeholder 4"/>
          <p:cNvSpPr>
            <a:spLocks noGrp="1"/>
          </p:cNvSpPr>
          <p:nvPr>
            <p:ph type="ftr" sz="quarter" idx="11"/>
          </p:nvPr>
        </p:nvSpPr>
        <p:spPr/>
        <p:txBody>
          <a:bodyPr/>
          <a:lstStyle/>
          <a:p>
            <a:r>
              <a:rPr lang="en-US" altLang="zh-CN" smtClean="0"/>
              <a:t>Part VI: Operating System - history</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EF39B57-D4AF-4787-82FA-971A2D09411B}" type="datetime1">
              <a:rPr lang="zh-CN" altLang="en-US" smtClean="0"/>
              <a:pPr/>
              <a:t>2015/12/23</a:t>
            </a:fld>
            <a:endParaRPr lang="zh-CN" altLang="en-US"/>
          </a:p>
        </p:txBody>
      </p:sp>
      <p:sp>
        <p:nvSpPr>
          <p:cNvPr id="5" name="Footer Placeholder 4"/>
          <p:cNvSpPr>
            <a:spLocks noGrp="1"/>
          </p:cNvSpPr>
          <p:nvPr>
            <p:ph type="ftr" sz="quarter" idx="11"/>
          </p:nvPr>
        </p:nvSpPr>
        <p:spPr/>
        <p:txBody>
          <a:bodyPr/>
          <a:lstStyle/>
          <a:p>
            <a:r>
              <a:rPr lang="en-US" altLang="zh-CN" smtClean="0"/>
              <a:t>Part VI: Operating System - history</a:t>
            </a:r>
            <a:endParaRPr lang="zh-CN" altLang="en-US"/>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29D9BCF8-DCAB-4FFB-A94B-8BD846C01A1F}" type="datetime1">
              <a:rPr lang="zh-CN" altLang="en-US" smtClean="0"/>
              <a:pPr/>
              <a:t>2015/12/23</a:t>
            </a:fld>
            <a:endParaRPr lang="zh-CN" altLang="en-US"/>
          </a:p>
        </p:txBody>
      </p:sp>
      <p:sp>
        <p:nvSpPr>
          <p:cNvPr id="6" name="Footer Placeholder 5"/>
          <p:cNvSpPr>
            <a:spLocks noGrp="1"/>
          </p:cNvSpPr>
          <p:nvPr>
            <p:ph type="ftr" sz="quarter" idx="11"/>
          </p:nvPr>
        </p:nvSpPr>
        <p:spPr/>
        <p:txBody>
          <a:bodyPr/>
          <a:lstStyle/>
          <a:p>
            <a:r>
              <a:rPr lang="en-US" altLang="zh-CN" smtClean="0"/>
              <a:t>Part VI: Operating System - history</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877DED10-7FB2-4D5B-BB68-6E1DF609115A}" type="datetime1">
              <a:rPr lang="zh-CN" altLang="en-US" smtClean="0"/>
              <a:pPr/>
              <a:t>2015/12/23</a:t>
            </a:fld>
            <a:endParaRPr lang="zh-CN" altLang="en-US"/>
          </a:p>
        </p:txBody>
      </p:sp>
      <p:sp>
        <p:nvSpPr>
          <p:cNvPr id="8" name="Footer Placeholder 7"/>
          <p:cNvSpPr>
            <a:spLocks noGrp="1"/>
          </p:cNvSpPr>
          <p:nvPr>
            <p:ph type="ftr" sz="quarter" idx="11"/>
          </p:nvPr>
        </p:nvSpPr>
        <p:spPr/>
        <p:txBody>
          <a:bodyPr/>
          <a:lstStyle/>
          <a:p>
            <a:r>
              <a:rPr lang="en-US" altLang="zh-CN" smtClean="0"/>
              <a:t>Part VI: Operating System - history</a:t>
            </a:r>
            <a:endParaRPr lang="zh-CN" altLang="en-US"/>
          </a:p>
        </p:txBody>
      </p:sp>
      <p:sp>
        <p:nvSpPr>
          <p:cNvPr id="9" name="Slide Number Placeholder 8"/>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7B0D4B81-5513-4024-AC0F-54C7F1801A5D}" type="datetime1">
              <a:rPr lang="zh-CN" altLang="en-US" smtClean="0"/>
              <a:pPr/>
              <a:t>2015/12/23</a:t>
            </a:fld>
            <a:endParaRPr lang="zh-CN" altLang="en-US"/>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70F57B-E975-4853-9398-ABAC98730746}" type="datetime1">
              <a:rPr lang="zh-CN" altLang="en-US" smtClean="0"/>
              <a:pPr/>
              <a:t>2015/12/23</a:t>
            </a:fld>
            <a:endParaRPr lang="zh-CN" altLang="en-US"/>
          </a:p>
        </p:txBody>
      </p:sp>
      <p:sp>
        <p:nvSpPr>
          <p:cNvPr id="3" name="Footer Placeholder 2"/>
          <p:cNvSpPr>
            <a:spLocks noGrp="1"/>
          </p:cNvSpPr>
          <p:nvPr>
            <p:ph type="ftr" sz="quarter" idx="11"/>
          </p:nvPr>
        </p:nvSpPr>
        <p:spPr/>
        <p:txBody>
          <a:bodyPr/>
          <a:lstStyle/>
          <a:p>
            <a:r>
              <a:rPr lang="en-US" altLang="zh-CN" smtClean="0"/>
              <a:t>Part VI: Operating System -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3BCF29D-FE84-4D19-A4DA-CE754DB7FBFE}" type="datetime1">
              <a:rPr lang="zh-CN" altLang="en-US" smtClean="0"/>
              <a:pPr/>
              <a:t>2015/12/23</a:t>
            </a:fld>
            <a:endParaRPr lang="zh-CN" altLang="en-US"/>
          </a:p>
        </p:txBody>
      </p:sp>
      <p:sp>
        <p:nvSpPr>
          <p:cNvPr id="6" name="Footer Placeholder 5"/>
          <p:cNvSpPr>
            <a:spLocks noGrp="1"/>
          </p:cNvSpPr>
          <p:nvPr>
            <p:ph type="ftr" sz="quarter" idx="11"/>
          </p:nvPr>
        </p:nvSpPr>
        <p:spPr/>
        <p:txBody>
          <a:bodyPr/>
          <a:lstStyle/>
          <a:p>
            <a:r>
              <a:rPr lang="en-US" altLang="zh-CN" smtClean="0"/>
              <a:t>Part VI: Operating System - history</a:t>
            </a:r>
            <a:endParaRPr lang="zh-CN" altLang="en-US"/>
          </a:p>
        </p:txBody>
      </p:sp>
      <p:sp>
        <p:nvSpPr>
          <p:cNvPr id="7" name="Slide Number Placeholder 6"/>
          <p:cNvSpPr>
            <a:spLocks noGrp="1"/>
          </p:cNvSpPr>
          <p:nvPr>
            <p:ph type="sldNum" sz="quarter" idx="12"/>
          </p:nvPr>
        </p:nvSpPr>
        <p:spPr/>
        <p:txBody>
          <a:bodyPr/>
          <a:lstStyle/>
          <a:p>
            <a:fld id="{10744B62-10FC-4232-9218-76AF922FA4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8229600" cy="654032"/>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457200" y="1000108"/>
            <a:ext cx="8229600" cy="5126055"/>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71EE5-BBB1-4E11-B42B-5197AB6CE674}" type="datetime1">
              <a:rPr lang="zh-CN" altLang="en-US" smtClean="0"/>
              <a:pPr/>
              <a:t>2015/12/23</a:t>
            </a:fld>
            <a:endParaRPr lang="zh-CN" altLang="en-US"/>
          </a:p>
        </p:txBody>
      </p:sp>
      <p:sp>
        <p:nvSpPr>
          <p:cNvPr id="5" name="Footer Placeholder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Part VI: Operating System - history</a:t>
            </a: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4B62-10FC-4232-9218-76AF922FA4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mlinking\Pictures\PicassosBullSeries-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 y="5674022"/>
            <a:ext cx="53911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mlinking\Pictures\PicassosBullSeri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499124"/>
            <a:ext cx="533400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mlinking\Pictures\PicassosBullSeries-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25" y="3429000"/>
            <a:ext cx="5400675" cy="1247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340768"/>
            <a:ext cx="9144000" cy="1470025"/>
          </a:xfrm>
          <a:solidFill>
            <a:schemeClr val="accent4">
              <a:lumMod val="75000"/>
            </a:schemeClr>
          </a:solidFill>
        </p:spPr>
        <p:txBody>
          <a:bodyPr/>
          <a:lstStyle/>
          <a:p>
            <a:r>
              <a:rPr lang="en-US" altLang="zh-CN"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First course of Computer Science</a:t>
            </a:r>
            <a:endParaRPr lang="zh-CN" alt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Subtitle 2"/>
          <p:cNvSpPr>
            <a:spLocks noGrp="1"/>
          </p:cNvSpPr>
          <p:nvPr>
            <p:ph type="subTitle" idx="1"/>
          </p:nvPr>
        </p:nvSpPr>
        <p:spPr>
          <a:xfrm>
            <a:off x="142844" y="2925095"/>
            <a:ext cx="9001156" cy="1119214"/>
          </a:xfrm>
        </p:spPr>
        <p:txBody>
          <a:bodyPr/>
          <a:lstStyle/>
          <a:p>
            <a:r>
              <a:rPr lang="en-US" altLang="zh-CN" b="1" dirty="0" smtClean="0">
                <a:ln w="10541" cmpd="sng">
                  <a:solidFill>
                    <a:schemeClr val="accent1">
                      <a:shade val="88000"/>
                      <a:satMod val="110000"/>
                    </a:schemeClr>
                  </a:solidFill>
                  <a:prstDash val="solid"/>
                </a:ln>
                <a:solidFill>
                  <a:srgbClr val="00B0F0"/>
                </a:solidFill>
              </a:rPr>
              <a:t>Part VI: Operating System - history</a:t>
            </a:r>
          </a:p>
        </p:txBody>
      </p:sp>
      <p:sp>
        <p:nvSpPr>
          <p:cNvPr id="4" name="Cloud Callout 3"/>
          <p:cNvSpPr/>
          <p:nvPr/>
        </p:nvSpPr>
        <p:spPr>
          <a:xfrm>
            <a:off x="5004048" y="3737455"/>
            <a:ext cx="5143536" cy="2715365"/>
          </a:xfrm>
          <a:prstGeom prst="cloudCallout">
            <a:avLst>
              <a:gd name="adj1" fmla="val -26018"/>
              <a:gd name="adj2" fmla="val -4719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Could we run a program without the support of OS?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7094 and its OS – FMS </a:t>
            </a:r>
            <a:endParaRPr lang="zh-CN" altLang="en-US" dirty="0"/>
          </a:p>
        </p:txBody>
      </p:sp>
      <p:sp>
        <p:nvSpPr>
          <p:cNvPr id="3" name="Content Placeholder 2"/>
          <p:cNvSpPr>
            <a:spLocks noGrp="1"/>
          </p:cNvSpPr>
          <p:nvPr>
            <p:ph idx="1"/>
          </p:nvPr>
        </p:nvSpPr>
        <p:spPr>
          <a:xfrm>
            <a:off x="457200" y="1000108"/>
            <a:ext cx="8686800" cy="5357850"/>
          </a:xfrm>
        </p:spPr>
        <p:txBody>
          <a:bodyPr>
            <a:normAutofit fontScale="92500" lnSpcReduction="10000"/>
          </a:bodyPr>
          <a:lstStyle/>
          <a:p>
            <a:r>
              <a:rPr lang="en-US" altLang="zh-CN" dirty="0" smtClean="0"/>
              <a:t>The 7090 and 7094 were operated in </a:t>
            </a:r>
            <a:r>
              <a:rPr lang="en-US" altLang="zh-CN" b="1" dirty="0" smtClean="0">
                <a:solidFill>
                  <a:srgbClr val="0070C0"/>
                </a:solidFill>
              </a:rPr>
              <a:t>batch mode</a:t>
            </a:r>
            <a:r>
              <a:rPr lang="en-US" altLang="zh-CN" dirty="0" smtClean="0"/>
              <a:t>, controlled by the </a:t>
            </a:r>
            <a:r>
              <a:rPr lang="en-US" altLang="zh-CN" b="1" dirty="0" smtClean="0"/>
              <a:t>F</a:t>
            </a:r>
            <a:r>
              <a:rPr lang="en-US" altLang="zh-CN" dirty="0" smtClean="0"/>
              <a:t>ortran </a:t>
            </a:r>
            <a:r>
              <a:rPr lang="en-US" altLang="zh-CN" b="1" dirty="0" smtClean="0"/>
              <a:t>M</a:t>
            </a:r>
            <a:r>
              <a:rPr lang="en-US" altLang="zh-CN" dirty="0" smtClean="0"/>
              <a:t>onitor </a:t>
            </a:r>
            <a:r>
              <a:rPr lang="en-US" altLang="zh-CN" b="1" dirty="0" smtClean="0"/>
              <a:t>S</a:t>
            </a:r>
            <a:r>
              <a:rPr lang="en-US" altLang="zh-CN" dirty="0" smtClean="0"/>
              <a:t>ystem (</a:t>
            </a:r>
            <a:r>
              <a:rPr lang="en-US" altLang="zh-CN" b="1" dirty="0" smtClean="0">
                <a:solidFill>
                  <a:srgbClr val="FF0000"/>
                </a:solidFill>
              </a:rPr>
              <a:t>FMS</a:t>
            </a:r>
            <a:r>
              <a:rPr lang="en-US" altLang="zh-CN" dirty="0" smtClean="0"/>
              <a:t>). </a:t>
            </a:r>
          </a:p>
          <a:p>
            <a:pPr lvl="1"/>
            <a:r>
              <a:rPr lang="en-US" altLang="zh-CN" dirty="0" smtClean="0"/>
              <a:t>Batch jobs on cards were transferred to tape on an auxiliary 1401, and the monitor took one job at a time off the input tape, ran it, and captured the output on another tape for printing and punching by the 1401. </a:t>
            </a:r>
          </a:p>
          <a:p>
            <a:pPr lvl="1"/>
            <a:r>
              <a:rPr lang="en-US" altLang="zh-CN" dirty="0" smtClean="0"/>
              <a:t>Each user job was loaded into core by the BSS loader (</a:t>
            </a:r>
            <a:r>
              <a:rPr lang="en-US" altLang="zh-CN" sz="2200" b="1" dirty="0" smtClean="0"/>
              <a:t>B</a:t>
            </a:r>
            <a:r>
              <a:rPr lang="en-US" altLang="zh-CN" sz="2200" dirty="0" smtClean="0"/>
              <a:t>inary </a:t>
            </a:r>
            <a:r>
              <a:rPr lang="en-US" altLang="zh-CN" sz="2200" b="1" dirty="0" smtClean="0"/>
              <a:t>S</a:t>
            </a:r>
            <a:r>
              <a:rPr lang="en-US" altLang="zh-CN" sz="2200" dirty="0" smtClean="0"/>
              <a:t>ymbolic </a:t>
            </a:r>
            <a:r>
              <a:rPr lang="en-US" altLang="zh-CN" sz="2200" b="1" dirty="0" smtClean="0"/>
              <a:t>S</a:t>
            </a:r>
            <a:r>
              <a:rPr lang="en-US" altLang="zh-CN" sz="2200" dirty="0" smtClean="0"/>
              <a:t>egment </a:t>
            </a:r>
            <a:r>
              <a:rPr lang="en-US" altLang="zh-CN" sz="2200" b="1" dirty="0" smtClean="0"/>
              <a:t>loader</a:t>
            </a:r>
            <a:r>
              <a:rPr lang="en-US" altLang="zh-CN" dirty="0" smtClean="0"/>
              <a:t>) along with a small monitor routine that terminated jobs that ran over their time estimates. </a:t>
            </a:r>
          </a:p>
          <a:p>
            <a:pPr lvl="1"/>
            <a:r>
              <a:rPr lang="en-US" altLang="zh-CN" dirty="0" smtClean="0"/>
              <a:t>Thus, each user's job had complete control of the whole 7094, all 32K words of memory, all the data channels, everything.</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10</a:t>
            </a:fld>
            <a:endParaRPr lang="zh-CN" altLang="en-US"/>
          </a:p>
        </p:txBody>
      </p:sp>
      <p:sp>
        <p:nvSpPr>
          <p:cNvPr id="6" name="Cloud Callout 5" hidden="1"/>
          <p:cNvSpPr/>
          <p:nvPr/>
        </p:nvSpPr>
        <p:spPr>
          <a:xfrm>
            <a:off x="3643274" y="3286100"/>
            <a:ext cx="5500726" cy="3571900"/>
          </a:xfrm>
          <a:prstGeom prst="cloudCallout">
            <a:avLst>
              <a:gd name="adj1" fmla="val -52233"/>
              <a:gd name="adj2" fmla="val 77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Later, IBM further proposed a “master monitor" (IBSYS) that included FMS as a subsystem</a:t>
            </a:r>
            <a:endParaRPr lang="zh-CN" altLang="en-US" sz="2800" dirty="0"/>
          </a:p>
        </p:txBody>
      </p:sp>
      <p:sp>
        <p:nvSpPr>
          <p:cNvPr id="7" name="Cloud Callout 6" hidden="1"/>
          <p:cNvSpPr/>
          <p:nvPr/>
        </p:nvSpPr>
        <p:spPr>
          <a:xfrm>
            <a:off x="2928894" y="1928802"/>
            <a:ext cx="6215106" cy="3971767"/>
          </a:xfrm>
          <a:prstGeom prst="cloudCallout">
            <a:avLst>
              <a:gd name="adj1" fmla="val -29006"/>
              <a:gd name="adj2" fmla="val -4875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800" dirty="0" smtClean="0"/>
              <a:t>At that time, the major work is to run the Fortran programs. So the so-called OS is mainly used to control the running of the Fortran programs!</a:t>
            </a:r>
            <a:endParaRPr lang="zh-CN" altLang="en-US" sz="2800" dirty="0"/>
          </a:p>
        </p:txBody>
      </p:sp>
    </p:spTree>
    <p:extLst>
      <p:ext uri="{BB962C8B-B14F-4D97-AF65-F5344CB8AC3E}">
        <p14:creationId xmlns:p14="http://schemas.microsoft.com/office/powerpoint/2010/main" val="213930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9" presetClass="entr" presetSubtype="0" accel="10000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3" name="内容占位符 2"/>
          <p:cNvSpPr>
            <a:spLocks noGrp="1"/>
          </p:cNvSpPr>
          <p:nvPr>
            <p:ph idx="1"/>
          </p:nvPr>
        </p:nvSpPr>
        <p:spPr>
          <a:xfrm>
            <a:off x="179512" y="692696"/>
            <a:ext cx="8964488" cy="5126055"/>
          </a:xfrm>
        </p:spPr>
        <p:txBody>
          <a:bodyPr/>
          <a:lstStyle/>
          <a:p>
            <a:r>
              <a:rPr lang="en-US" altLang="zh-CN" dirty="0" smtClean="0"/>
              <a:t>And IBM was smart then</a:t>
            </a:r>
          </a:p>
          <a:p>
            <a:pPr lvl="1"/>
            <a:r>
              <a:rPr lang="en-US" altLang="zh-CN" dirty="0" smtClean="0"/>
              <a:t>It donated IBM 7094 to UM (Univ. of Michigan) and MIT</a:t>
            </a:r>
          </a:p>
          <a:p>
            <a:pPr lvl="1"/>
            <a:r>
              <a:rPr lang="en-US" altLang="zh-CN" dirty="0" smtClean="0"/>
              <a:t>IBM’s managers required UM and MIT to stop their computing jobs on 7094 to finish match computing, because those managers liked sailing match very much!</a:t>
            </a:r>
          </a:p>
        </p:txBody>
      </p:sp>
      <p:pic>
        <p:nvPicPr>
          <p:cNvPr id="1026" name="Picture 2" descr="http://uk.boats.com/boat-content/files/Screen-Shot-2012-04-18-at-18.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978" y="3286499"/>
            <a:ext cx="5466282" cy="27285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2000" y="6426659"/>
            <a:ext cx="4572000" cy="430887"/>
          </a:xfrm>
          <a:prstGeom prst="rect">
            <a:avLst/>
          </a:prstGeom>
        </p:spPr>
        <p:txBody>
          <a:bodyPr>
            <a:spAutoFit/>
          </a:bodyPr>
          <a:lstStyle/>
          <a:p>
            <a:r>
              <a:rPr lang="en-US" altLang="zh-CN" sz="1100" dirty="0"/>
              <a:t>http://uk.boats.com/boat-content/2012/04/ian-williams-and-anna-tunnicliffe-top-match-racing-table/</a:t>
            </a:r>
            <a:endParaRPr lang="zh-CN" altLang="en-US" sz="1100" dirty="0"/>
          </a:p>
        </p:txBody>
      </p:sp>
      <p:pic>
        <p:nvPicPr>
          <p:cNvPr id="7" name="Picture 2" descr="帆船比赛"/>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 y="3284984"/>
            <a:ext cx="3412557" cy="272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65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1000108"/>
            <a:ext cx="8686800" cy="5669252"/>
          </a:xfrm>
        </p:spPr>
        <p:txBody>
          <a:bodyPr>
            <a:normAutofit/>
          </a:bodyPr>
          <a:lstStyle/>
          <a:p>
            <a:r>
              <a:rPr lang="en-US" altLang="zh-CN" dirty="0" smtClean="0"/>
              <a:t>UM </a:t>
            </a:r>
            <a:r>
              <a:rPr lang="en-US" altLang="zh-CN" dirty="0"/>
              <a:t>provided UMES (</a:t>
            </a:r>
            <a:r>
              <a:rPr lang="en-US" altLang="zh-CN" sz="2000" b="1" dirty="0"/>
              <a:t>University of Michigan Executive System</a:t>
            </a:r>
            <a:r>
              <a:rPr lang="en-US" altLang="zh-CN" dirty="0"/>
              <a:t>)</a:t>
            </a:r>
            <a:endParaRPr lang="en-US" altLang="zh-CN" dirty="0" smtClean="0"/>
          </a:p>
          <a:p>
            <a:pPr lvl="1"/>
            <a:r>
              <a:rPr lang="en-US" altLang="zh-CN" dirty="0" smtClean="0"/>
              <a:t>To </a:t>
            </a:r>
            <a:r>
              <a:rPr lang="en-US" altLang="zh-CN" dirty="0"/>
              <a:t>overcome that </a:t>
            </a:r>
            <a:r>
              <a:rPr lang="en-US" altLang="zh-CN" dirty="0" smtClean="0"/>
              <a:t>indignant requirement so that </a:t>
            </a:r>
            <a:r>
              <a:rPr lang="en-US" altLang="zh-CN" b="1" u="sng" dirty="0" smtClean="0">
                <a:solidFill>
                  <a:srgbClr val="FF0000"/>
                </a:solidFill>
              </a:rPr>
              <a:t>the intermediate result could be stored</a:t>
            </a:r>
            <a:r>
              <a:rPr lang="en-US" altLang="zh-CN" dirty="0" smtClean="0"/>
              <a:t>!</a:t>
            </a:r>
            <a:endParaRPr lang="en-US" altLang="zh-CN" dirty="0"/>
          </a:p>
          <a:p>
            <a:pPr lvl="1"/>
            <a:r>
              <a:rPr lang="en-US" altLang="zh-CN" dirty="0"/>
              <a:t>It's a </a:t>
            </a:r>
            <a:r>
              <a:rPr lang="en-US" altLang="zh-CN" dirty="0" smtClean="0"/>
              <a:t>more complex batch </a:t>
            </a:r>
            <a:r>
              <a:rPr lang="en-US" altLang="zh-CN" dirty="0"/>
              <a:t>operating system developed at the University of Michigan in </a:t>
            </a:r>
            <a:r>
              <a:rPr lang="en-US" altLang="zh-CN" b="1" dirty="0">
                <a:solidFill>
                  <a:srgbClr val="0070C0"/>
                </a:solidFill>
              </a:rPr>
              <a:t>1958</a:t>
            </a:r>
            <a:r>
              <a:rPr lang="en-US" altLang="zh-CN" dirty="0"/>
              <a:t>, was widely used at many universities. </a:t>
            </a:r>
          </a:p>
          <a:p>
            <a:pPr lvl="2"/>
            <a:r>
              <a:rPr lang="en-US" altLang="zh-CN" dirty="0" smtClean="0"/>
              <a:t>It </a:t>
            </a:r>
            <a:r>
              <a:rPr lang="en-US" altLang="zh-CN" dirty="0"/>
              <a:t>was in use at the University of Michigan until </a:t>
            </a:r>
            <a:r>
              <a:rPr lang="en-US" altLang="zh-CN" dirty="0" smtClean="0"/>
              <a:t>1967</a:t>
            </a:r>
          </a:p>
          <a:p>
            <a:pPr lvl="1"/>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矩形 4"/>
          <p:cNvSpPr/>
          <p:nvPr/>
        </p:nvSpPr>
        <p:spPr>
          <a:xfrm>
            <a:off x="4582017" y="476672"/>
            <a:ext cx="4572000" cy="646331"/>
          </a:xfrm>
          <a:prstGeom prst="rect">
            <a:avLst/>
          </a:prstGeom>
        </p:spPr>
        <p:txBody>
          <a:bodyPr>
            <a:spAutoFit/>
          </a:bodyPr>
          <a:lstStyle/>
          <a:p>
            <a:r>
              <a:rPr lang="en-US" altLang="zh-CN" dirty="0"/>
              <a:t>http://en.wikipedia.org/wiki/University_of_Michigan_Executive_System</a:t>
            </a:r>
            <a:endParaRPr lang="zh-CN" altLang="en-US" dirty="0"/>
          </a:p>
        </p:txBody>
      </p:sp>
    </p:spTree>
    <p:extLst>
      <p:ext uri="{BB962C8B-B14F-4D97-AF65-F5344CB8AC3E}">
        <p14:creationId xmlns:p14="http://schemas.microsoft.com/office/powerpoint/2010/main" val="305028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IBM 7090/94 </a:t>
            </a:r>
            <a:r>
              <a:rPr lang="en-US" altLang="zh-CN" dirty="0" smtClean="0"/>
              <a:t>and </a:t>
            </a:r>
            <a:r>
              <a:rPr lang="en-US" altLang="zh-CN" b="1" dirty="0" smtClean="0">
                <a:solidFill>
                  <a:schemeClr val="accent6">
                    <a:lumMod val="75000"/>
                  </a:schemeClr>
                </a:solidFill>
              </a:rPr>
              <a:t>IBSYS (1960)</a:t>
            </a:r>
            <a:endParaRPr lang="zh-CN" altLang="en-US" b="1" dirty="0">
              <a:solidFill>
                <a:schemeClr val="accent6">
                  <a:lumMod val="75000"/>
                </a:schemeClr>
              </a:solidFill>
            </a:endParaRPr>
          </a:p>
        </p:txBody>
      </p:sp>
      <p:sp>
        <p:nvSpPr>
          <p:cNvPr id="3" name="内容占位符 2"/>
          <p:cNvSpPr>
            <a:spLocks noGrp="1"/>
          </p:cNvSpPr>
          <p:nvPr>
            <p:ph idx="1"/>
          </p:nvPr>
        </p:nvSpPr>
        <p:spPr>
          <a:xfrm>
            <a:off x="323528" y="1000108"/>
            <a:ext cx="8640960" cy="5741260"/>
          </a:xfrm>
        </p:spPr>
        <p:txBody>
          <a:bodyPr>
            <a:normAutofit/>
          </a:bodyPr>
          <a:lstStyle/>
          <a:p>
            <a:r>
              <a:rPr lang="en-US" altLang="zh-CN" dirty="0"/>
              <a:t>IBSYS was the</a:t>
            </a:r>
            <a:r>
              <a:rPr lang="en-US" altLang="zh-CN" u="sng" dirty="0"/>
              <a:t> tape based operating system </a:t>
            </a:r>
            <a:r>
              <a:rPr lang="en-US" altLang="zh-CN" dirty="0"/>
              <a:t>that IBM supplied with its IBM 7090 and IBM 7094 computers. </a:t>
            </a:r>
            <a:endParaRPr lang="en-US" altLang="zh-CN" dirty="0" smtClean="0"/>
          </a:p>
          <a:p>
            <a:pPr lvl="1"/>
            <a:r>
              <a:rPr lang="en-US" altLang="zh-CN" dirty="0" smtClean="0"/>
              <a:t>IBSYS </a:t>
            </a:r>
            <a:r>
              <a:rPr lang="en-US" altLang="zh-CN" dirty="0"/>
              <a:t>was based on </a:t>
            </a:r>
            <a:r>
              <a:rPr lang="en-US" altLang="zh-CN" b="1" u="sng" dirty="0"/>
              <a:t>F</a:t>
            </a:r>
            <a:r>
              <a:rPr lang="en-US" altLang="zh-CN" dirty="0"/>
              <a:t>ORTRAN </a:t>
            </a:r>
            <a:r>
              <a:rPr lang="en-US" altLang="zh-CN" b="1" u="sng" dirty="0"/>
              <a:t>M</a:t>
            </a:r>
            <a:r>
              <a:rPr lang="en-US" altLang="zh-CN" dirty="0"/>
              <a:t>onitor </a:t>
            </a:r>
            <a:r>
              <a:rPr lang="en-US" altLang="zh-CN" b="1" u="sng" dirty="0"/>
              <a:t>S</a:t>
            </a:r>
            <a:r>
              <a:rPr lang="en-US" altLang="zh-CN" dirty="0"/>
              <a:t>ystem (</a:t>
            </a:r>
            <a:r>
              <a:rPr lang="en-US" altLang="zh-CN" b="1" dirty="0"/>
              <a:t>FMS</a:t>
            </a:r>
            <a:r>
              <a:rPr lang="en-US" altLang="zh-CN" dirty="0"/>
              <a:t>) and </a:t>
            </a:r>
            <a:r>
              <a:rPr lang="en-US" altLang="zh-CN" b="1" u="sng" dirty="0"/>
              <a:t>SHARE</a:t>
            </a:r>
            <a:r>
              <a:rPr lang="en-US" altLang="zh-CN" dirty="0"/>
              <a:t> Operating System</a:t>
            </a:r>
            <a:r>
              <a:rPr lang="en-US" altLang="zh-CN" dirty="0" smtClean="0"/>
              <a:t>.</a:t>
            </a:r>
          </a:p>
          <a:p>
            <a:pPr lvl="1"/>
            <a:r>
              <a:rPr lang="en-US" altLang="zh-CN" dirty="0"/>
              <a:t>IBSYS itself was really a basic monitor program</a:t>
            </a:r>
          </a:p>
          <a:p>
            <a:pPr lvl="2"/>
            <a:r>
              <a:rPr lang="en-US" altLang="zh-CN" dirty="0"/>
              <a:t>read control card images placed between the decks of program and data cards of individual jobs. </a:t>
            </a:r>
          </a:p>
          <a:p>
            <a:pPr lvl="1"/>
            <a:endParaRPr lang="en-US" altLang="zh-CN" dirty="0" smtClean="0"/>
          </a:p>
          <a:p>
            <a:pPr lvl="2"/>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矩形 4"/>
          <p:cNvSpPr/>
          <p:nvPr/>
        </p:nvSpPr>
        <p:spPr>
          <a:xfrm>
            <a:off x="4572000" y="0"/>
            <a:ext cx="4572000" cy="338554"/>
          </a:xfrm>
          <a:prstGeom prst="rect">
            <a:avLst/>
          </a:prstGeom>
        </p:spPr>
        <p:txBody>
          <a:bodyPr>
            <a:spAutoFit/>
          </a:bodyPr>
          <a:lstStyle/>
          <a:p>
            <a:r>
              <a:rPr lang="en-US" altLang="zh-CN" sz="1600" dirty="0"/>
              <a:t>http://en.wikipedia.org/wiki/IBM_7090/94_IBSYS</a:t>
            </a:r>
            <a:endParaRPr lang="zh-CN" altLang="en-US" sz="1600" dirty="0"/>
          </a:p>
        </p:txBody>
      </p:sp>
    </p:spTree>
    <p:extLst>
      <p:ext uri="{BB962C8B-B14F-4D97-AF65-F5344CB8AC3E}">
        <p14:creationId xmlns:p14="http://schemas.microsoft.com/office/powerpoint/2010/main" val="913342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smtClean="0"/>
              <a:t>FMS, UMES and IBSYS belong to so-called simple batch (process) system [</a:t>
            </a:r>
            <a:r>
              <a:rPr lang="zh-CN" altLang="en-US" sz="2400" b="1" dirty="0" smtClean="0"/>
              <a:t>单道批处理系统</a:t>
            </a:r>
            <a:r>
              <a:rPr lang="en-US" altLang="zh-CN" dirty="0" smtClean="0"/>
              <a:t>]</a:t>
            </a:r>
          </a:p>
          <a:p>
            <a:pPr lvl="1"/>
            <a:r>
              <a:rPr lang="en-US" altLang="zh-CN" dirty="0" smtClean="0"/>
              <a:t>Two sub-types: offline and online</a:t>
            </a:r>
          </a:p>
          <a:p>
            <a:pPr lvl="1"/>
            <a:r>
              <a:rPr lang="en-US" altLang="zh-CN" dirty="0" smtClean="0"/>
              <a:t>No matter which subtype, SBS can only store one job/program in computer’s main memory</a:t>
            </a:r>
          </a:p>
          <a:p>
            <a:pPr lvl="2"/>
            <a:r>
              <a:rPr lang="en-US" altLang="zh-CN" dirty="0" smtClean="0"/>
              <a:t>All the resources are occupied by that job which is now in main memory!</a:t>
            </a:r>
          </a:p>
          <a:p>
            <a:pPr marL="514350" indent="-457200"/>
            <a:r>
              <a:rPr lang="en-US" altLang="zh-CN" dirty="0" smtClean="0">
                <a:sym typeface="Wingdings" pitchFamily="2" charset="2"/>
              </a:rPr>
              <a:t>This is a kind of waste: if there are many IO operations in that job, the CPU is idle!!</a:t>
            </a:r>
          </a:p>
          <a:p>
            <a:pPr marL="514350" indent="-457200">
              <a:buFont typeface="Wingdings"/>
              <a:buChar char="è"/>
            </a:pPr>
            <a:r>
              <a:rPr lang="en-US" altLang="zh-CN" dirty="0" smtClean="0">
                <a:sym typeface="Wingdings" pitchFamily="2" charset="2"/>
              </a:rPr>
              <a:t>Multi-programmed batch (process) system </a:t>
            </a:r>
          </a:p>
          <a:p>
            <a:pPr marL="57150" indent="0">
              <a:buNone/>
            </a:pPr>
            <a:r>
              <a:rPr lang="en-US" altLang="zh-CN" dirty="0">
                <a:sym typeface="Wingdings" pitchFamily="2" charset="2"/>
              </a:rPr>
              <a:t> </a:t>
            </a:r>
            <a:r>
              <a:rPr lang="en-US" altLang="zh-CN" dirty="0" smtClean="0">
                <a:sym typeface="Wingdings" pitchFamily="2" charset="2"/>
              </a:rPr>
              <a:t>    [</a:t>
            </a:r>
            <a:r>
              <a:rPr lang="zh-CN" altLang="en-US" sz="2400" b="1" dirty="0" smtClean="0">
                <a:sym typeface="Wingdings" pitchFamily="2" charset="2"/>
              </a:rPr>
              <a:t>多道批处理系统</a:t>
            </a:r>
            <a:r>
              <a:rPr lang="en-US" altLang="zh-CN" dirty="0" smtClean="0">
                <a:sym typeface="Wingdings" pitchFamily="2" charset="2"/>
              </a:rPr>
              <a:t>] and Time-sharing system</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Tree>
    <p:extLst>
      <p:ext uri="{BB962C8B-B14F-4D97-AF65-F5344CB8AC3E}">
        <p14:creationId xmlns:p14="http://schemas.microsoft.com/office/powerpoint/2010/main" val="478781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fld id="{5C0A3FD9-792F-43F6-846A-276439E739D6}" type="slidenum">
              <a:rPr lang="zh-TW" altLang="en-US"/>
              <a:pPr/>
              <a:t>15</a:t>
            </a:fld>
            <a:endParaRPr lang="en-US" altLang="zh-TW"/>
          </a:p>
        </p:txBody>
      </p:sp>
      <p:sp>
        <p:nvSpPr>
          <p:cNvPr id="133123" name="Rectangle 3"/>
          <p:cNvSpPr>
            <a:spLocks noGrp="1" noChangeArrowheads="1"/>
          </p:cNvSpPr>
          <p:nvPr>
            <p:ph type="title"/>
          </p:nvPr>
        </p:nvSpPr>
        <p:spPr>
          <a:solidFill>
            <a:schemeClr val="tx1">
              <a:lumMod val="65000"/>
              <a:lumOff val="35000"/>
            </a:schemeClr>
          </a:solidFill>
        </p:spPr>
        <p:txBody>
          <a:bodyPr>
            <a:normAutofit fontScale="90000"/>
          </a:bodyPr>
          <a:lstStyle/>
          <a:p>
            <a:pPr marL="342900" indent="-342900" algn="l">
              <a:spcBef>
                <a:spcPct val="20000"/>
              </a:spcBef>
            </a:pPr>
            <a:r>
              <a:rPr lang="en-US" altLang="zh-CN" b="1" u="sng" dirty="0">
                <a:solidFill>
                  <a:srgbClr val="FF0000"/>
                </a:solidFill>
                <a:ea typeface="宋体" pitchFamily="2" charset="-122"/>
              </a:rPr>
              <a:t>Third generation 1965 – 1980</a:t>
            </a:r>
          </a:p>
        </p:txBody>
      </p:sp>
      <p:sp>
        <p:nvSpPr>
          <p:cNvPr id="133125" name="Rectangle 5"/>
          <p:cNvSpPr>
            <a:spLocks noChangeArrowheads="1"/>
          </p:cNvSpPr>
          <p:nvPr/>
        </p:nvSpPr>
        <p:spPr bwMode="auto">
          <a:xfrm>
            <a:off x="285720" y="1066800"/>
            <a:ext cx="8858280" cy="5410200"/>
          </a:xfrm>
          <a:prstGeom prst="rect">
            <a:avLst/>
          </a:prstGeom>
          <a:noFill/>
          <a:ln w="9525">
            <a:noFill/>
            <a:miter lim="800000"/>
            <a:headEnd/>
            <a:tailEnd/>
          </a:ln>
          <a:effectLst/>
        </p:spPr>
        <p:txBody>
          <a:bodyPr/>
          <a:lstStyle/>
          <a:p>
            <a:pPr marL="742950" lvl="1" indent="-285750" eaLnBrk="1" hangingPunct="1">
              <a:spcBef>
                <a:spcPct val="20000"/>
              </a:spcBef>
              <a:buFontTx/>
              <a:buChar char="–"/>
            </a:pPr>
            <a:endParaRPr lang="en-US" altLang="zh-CN" sz="3200" dirty="0" smtClean="0">
              <a:solidFill>
                <a:schemeClr val="tx1"/>
              </a:solidFill>
              <a:ea typeface="宋体" pitchFamily="2" charset="-122"/>
            </a:endParaRPr>
          </a:p>
          <a:p>
            <a:pPr marL="742950" lvl="1" indent="-285750" eaLnBrk="1" hangingPunct="1">
              <a:spcBef>
                <a:spcPct val="20000"/>
              </a:spcBef>
              <a:buFontTx/>
              <a:buChar char="–"/>
            </a:pPr>
            <a:r>
              <a:rPr lang="en-US" altLang="zh-CN" sz="3200" dirty="0" smtClean="0">
                <a:solidFill>
                  <a:schemeClr val="tx1"/>
                </a:solidFill>
                <a:ea typeface="宋体" pitchFamily="2" charset="-122"/>
              </a:rPr>
              <a:t>Technology</a:t>
            </a:r>
            <a:r>
              <a:rPr lang="en-US" altLang="zh-CN" sz="3200" dirty="0">
                <a:solidFill>
                  <a:schemeClr val="tx1"/>
                </a:solidFill>
                <a:ea typeface="宋体" pitchFamily="2" charset="-122"/>
              </a:rPr>
              <a:t>: </a:t>
            </a:r>
            <a:r>
              <a:rPr lang="en-US" altLang="zh-CN" sz="3200" b="1" dirty="0">
                <a:solidFill>
                  <a:schemeClr val="tx1"/>
                </a:solidFill>
                <a:ea typeface="宋体" pitchFamily="2" charset="-122"/>
              </a:rPr>
              <a:t>Integrated circuits</a:t>
            </a:r>
          </a:p>
          <a:p>
            <a:pPr marL="742950" lvl="1" indent="-285750" eaLnBrk="1" hangingPunct="1">
              <a:spcBef>
                <a:spcPct val="20000"/>
              </a:spcBef>
              <a:buFontTx/>
              <a:buChar char="–"/>
            </a:pPr>
            <a:r>
              <a:rPr lang="en-US" altLang="zh-CN" sz="3200" dirty="0">
                <a:solidFill>
                  <a:schemeClr val="tx1"/>
                </a:solidFill>
                <a:ea typeface="宋体" pitchFamily="2" charset="-122"/>
              </a:rPr>
              <a:t>Programming: </a:t>
            </a:r>
            <a:r>
              <a:rPr lang="en-US" altLang="zh-CN" sz="3200" b="1" dirty="0">
                <a:solidFill>
                  <a:schemeClr val="tx1"/>
                </a:solidFill>
                <a:ea typeface="宋体" pitchFamily="2" charset="-122"/>
              </a:rPr>
              <a:t>Punched cards</a:t>
            </a:r>
          </a:p>
          <a:p>
            <a:pPr marL="742950" lvl="1" indent="-285750" eaLnBrk="1" hangingPunct="1">
              <a:spcBef>
                <a:spcPct val="20000"/>
              </a:spcBef>
              <a:buFontTx/>
              <a:buChar char="–"/>
            </a:pPr>
            <a:r>
              <a:rPr lang="en-US" altLang="zh-CN" sz="3200" dirty="0">
                <a:solidFill>
                  <a:schemeClr val="tx1"/>
                </a:solidFill>
                <a:ea typeface="宋体" pitchFamily="2" charset="-122"/>
              </a:rPr>
              <a:t>Programming languages: </a:t>
            </a:r>
            <a:r>
              <a:rPr lang="en-US" altLang="zh-CN" sz="3200" b="1" dirty="0">
                <a:solidFill>
                  <a:schemeClr val="tx1"/>
                </a:solidFill>
                <a:ea typeface="宋体" pitchFamily="2" charset="-122"/>
              </a:rPr>
              <a:t>FORTRAN &amp; Assembly</a:t>
            </a:r>
          </a:p>
          <a:p>
            <a:pPr marL="742950" lvl="1" indent="-285750" eaLnBrk="1" hangingPunct="1">
              <a:spcBef>
                <a:spcPct val="20000"/>
              </a:spcBef>
              <a:buFontTx/>
              <a:buChar char="–"/>
            </a:pPr>
            <a:r>
              <a:rPr lang="en-US" altLang="zh-CN" sz="3200" dirty="0">
                <a:solidFill>
                  <a:schemeClr val="tx1"/>
                </a:solidFill>
                <a:ea typeface="宋体" pitchFamily="2" charset="-122"/>
              </a:rPr>
              <a:t>Tasks: </a:t>
            </a:r>
            <a:r>
              <a:rPr lang="en-US" altLang="zh-CN" sz="3200" b="1" dirty="0">
                <a:solidFill>
                  <a:schemeClr val="tx1"/>
                </a:solidFill>
                <a:ea typeface="宋体" pitchFamily="2" charset="-122"/>
              </a:rPr>
              <a:t>Scientific &amp; commercial</a:t>
            </a:r>
          </a:p>
          <a:p>
            <a:pPr marL="742950" lvl="1" indent="-285750" eaLnBrk="1" hangingPunct="1">
              <a:spcBef>
                <a:spcPct val="20000"/>
              </a:spcBef>
              <a:buFontTx/>
              <a:buChar char="–"/>
            </a:pPr>
            <a:r>
              <a:rPr lang="en-US" altLang="zh-CN" sz="3200" dirty="0">
                <a:solidFill>
                  <a:schemeClr val="tx1"/>
                </a:solidFill>
                <a:ea typeface="宋体" pitchFamily="2" charset="-122"/>
              </a:rPr>
              <a:t>Computers: </a:t>
            </a:r>
            <a:r>
              <a:rPr lang="en-US" altLang="zh-CN" sz="3200" b="1" dirty="0">
                <a:solidFill>
                  <a:schemeClr val="tx1"/>
                </a:solidFill>
                <a:ea typeface="宋体" pitchFamily="2" charset="-122"/>
              </a:rPr>
              <a:t>IBM </a:t>
            </a:r>
            <a:r>
              <a:rPr lang="en-US" altLang="zh-CN" sz="3200" b="1" dirty="0" smtClean="0">
                <a:solidFill>
                  <a:schemeClr val="tx1"/>
                </a:solidFill>
                <a:ea typeface="宋体" pitchFamily="2" charset="-122"/>
              </a:rPr>
              <a:t>360 (</a:t>
            </a:r>
            <a:r>
              <a:rPr lang="zh-CN" altLang="en-US" sz="2400" b="1" dirty="0" smtClean="0">
                <a:solidFill>
                  <a:srgbClr val="0070C0"/>
                </a:solidFill>
                <a:ea typeface="宋体" pitchFamily="2" charset="-122"/>
              </a:rPr>
              <a:t>大型机</a:t>
            </a:r>
            <a:r>
              <a:rPr lang="en-US" altLang="zh-CN" sz="3200" b="1" dirty="0" smtClean="0">
                <a:solidFill>
                  <a:schemeClr val="tx1"/>
                </a:solidFill>
                <a:ea typeface="宋体" pitchFamily="2" charset="-122"/>
              </a:rPr>
              <a:t>), </a:t>
            </a:r>
            <a:r>
              <a:rPr lang="en-US" altLang="zh-CN" sz="3200" b="1" dirty="0">
                <a:solidFill>
                  <a:schemeClr val="tx1"/>
                </a:solidFill>
                <a:ea typeface="宋体" pitchFamily="2" charset="-122"/>
              </a:rPr>
              <a:t>DEC </a:t>
            </a:r>
            <a:r>
              <a:rPr lang="en-US" altLang="zh-CN" sz="3200" b="1" dirty="0" smtClean="0">
                <a:solidFill>
                  <a:schemeClr val="tx1"/>
                </a:solidFill>
                <a:ea typeface="宋体" pitchFamily="2" charset="-122"/>
              </a:rPr>
              <a:t>PDPs (</a:t>
            </a:r>
            <a:r>
              <a:rPr lang="zh-CN" altLang="en-US" sz="2400" b="1" dirty="0" smtClean="0">
                <a:solidFill>
                  <a:schemeClr val="tx1"/>
                </a:solidFill>
                <a:ea typeface="宋体" pitchFamily="2" charset="-122"/>
              </a:rPr>
              <a:t>小型机</a:t>
            </a:r>
            <a:r>
              <a:rPr lang="en-US" altLang="zh-CN" sz="3200" b="1" dirty="0" smtClean="0">
                <a:solidFill>
                  <a:schemeClr val="tx1"/>
                </a:solidFill>
                <a:ea typeface="宋体" pitchFamily="2" charset="-122"/>
              </a:rPr>
              <a:t>)</a:t>
            </a:r>
            <a:endParaRPr lang="en-US" altLang="zh-CN" sz="3200" b="1" dirty="0">
              <a:solidFill>
                <a:schemeClr val="tx1"/>
              </a:solidFill>
              <a:ea typeface="宋体" pitchFamily="2" charset="-122"/>
            </a:endParaRPr>
          </a:p>
          <a:p>
            <a:pPr marL="742950" lvl="1" indent="-285750" eaLnBrk="1" hangingPunct="1">
              <a:spcBef>
                <a:spcPct val="20000"/>
              </a:spcBef>
              <a:buFontTx/>
              <a:buChar char="–"/>
            </a:pPr>
            <a:r>
              <a:rPr lang="en-US" altLang="zh-CN" sz="3200" dirty="0">
                <a:solidFill>
                  <a:srgbClr val="FF0000"/>
                </a:solidFill>
                <a:ea typeface="宋体" pitchFamily="2" charset="-122"/>
              </a:rPr>
              <a:t>OS</a:t>
            </a:r>
            <a:r>
              <a:rPr lang="en-US" altLang="zh-CN" sz="3200" dirty="0">
                <a:solidFill>
                  <a:schemeClr val="tx1"/>
                </a:solidFill>
                <a:ea typeface="宋体" pitchFamily="2" charset="-122"/>
              </a:rPr>
              <a:t>: </a:t>
            </a:r>
            <a:r>
              <a:rPr lang="en-US" altLang="zh-CN" sz="3200" b="1" dirty="0" smtClean="0">
                <a:solidFill>
                  <a:srgbClr val="0070C0"/>
                </a:solidFill>
                <a:ea typeface="宋体" pitchFamily="2" charset="-122"/>
              </a:rPr>
              <a:t>Multiprogramming/timesharing</a:t>
            </a:r>
            <a:endParaRPr lang="en-US" altLang="zh-CN" sz="3200" dirty="0">
              <a:solidFill>
                <a:srgbClr val="0070C0"/>
              </a:solidFill>
              <a:ea typeface="宋体" pitchFamily="2" charset="-122"/>
            </a:endParaRPr>
          </a:p>
        </p:txBody>
      </p:sp>
      <p:sp>
        <p:nvSpPr>
          <p:cNvPr id="5" name="Rectangle 4"/>
          <p:cNvSpPr/>
          <p:nvPr/>
        </p:nvSpPr>
        <p:spPr>
          <a:xfrm>
            <a:off x="1285852" y="607220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pic>
        <p:nvPicPr>
          <p:cNvPr id="6" name="Picture 2"/>
          <p:cNvPicPr>
            <a:picLocks noChangeAspect="1" noChangeArrowheads="1"/>
          </p:cNvPicPr>
          <p:nvPr/>
        </p:nvPicPr>
        <p:blipFill>
          <a:blip r:embed="rId3" cstate="print"/>
          <a:srcRect/>
          <a:stretch>
            <a:fillRect/>
          </a:stretch>
        </p:blipFill>
        <p:spPr bwMode="auto">
          <a:xfrm>
            <a:off x="6929454" y="214290"/>
            <a:ext cx="1558647" cy="1071570"/>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print"/>
          <a:srcRect/>
          <a:stretch>
            <a:fillRect/>
          </a:stretch>
        </p:blipFill>
        <p:spPr bwMode="auto">
          <a:xfrm>
            <a:off x="6715140" y="1428736"/>
            <a:ext cx="2139052" cy="1529277"/>
          </a:xfrm>
          <a:prstGeom prst="rect">
            <a:avLst/>
          </a:prstGeom>
          <a:noFill/>
          <a:ln w="9525">
            <a:noFill/>
            <a:miter lim="800000"/>
            <a:headEnd/>
            <a:tailEnd/>
          </a:ln>
        </p:spPr>
      </p:pic>
      <p:sp>
        <p:nvSpPr>
          <p:cNvPr id="10" name="Footer Placeholder 9"/>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lnSpcReduction="10000"/>
          </a:bodyPr>
          <a:lstStyle/>
          <a:p>
            <a:pPr>
              <a:lnSpc>
                <a:spcPct val="80000"/>
              </a:lnSpc>
            </a:pPr>
            <a:r>
              <a:rPr lang="en-US" altLang="zh-CN" b="1" dirty="0">
                <a:solidFill>
                  <a:srgbClr val="FF0000"/>
                </a:solidFill>
                <a:ea typeface="宋体" charset="-122"/>
              </a:rPr>
              <a:t>Multi-programmed</a:t>
            </a:r>
            <a:r>
              <a:rPr lang="en-US" altLang="zh-CN" dirty="0">
                <a:ea typeface="宋体" charset="-122"/>
              </a:rPr>
              <a:t> systems</a:t>
            </a:r>
          </a:p>
          <a:p>
            <a:pPr lvl="1">
              <a:lnSpc>
                <a:spcPct val="80000"/>
              </a:lnSpc>
            </a:pPr>
            <a:r>
              <a:rPr lang="en-US" altLang="zh-CN" dirty="0">
                <a:ea typeface="宋体" charset="-122"/>
              </a:rPr>
              <a:t>Multi-programmed </a:t>
            </a:r>
            <a:r>
              <a:rPr lang="en-US" altLang="zh-CN" b="1" u="sng" dirty="0">
                <a:ea typeface="宋体" charset="-122"/>
              </a:rPr>
              <a:t>batch system </a:t>
            </a:r>
            <a:r>
              <a:rPr lang="en-US" altLang="zh-CN" dirty="0">
                <a:ea typeface="宋体" charset="-122"/>
              </a:rPr>
              <a:t>and </a:t>
            </a:r>
            <a:r>
              <a:rPr lang="en-US" altLang="zh-CN" b="1" u="sng" dirty="0">
                <a:ea typeface="宋体" charset="-122"/>
              </a:rPr>
              <a:t>Time-sharing system</a:t>
            </a:r>
          </a:p>
          <a:p>
            <a:pPr>
              <a:lnSpc>
                <a:spcPct val="80000"/>
              </a:lnSpc>
            </a:pPr>
            <a:r>
              <a:rPr lang="en-US" altLang="zh-CN" dirty="0">
                <a:ea typeface="宋体" charset="-122"/>
              </a:rPr>
              <a:t>To overcome the waste of SBS, we need some kind of multiplexing technique for main memory and parallelism between CPU and IO devices</a:t>
            </a:r>
          </a:p>
          <a:p>
            <a:pPr lvl="1">
              <a:lnSpc>
                <a:spcPct val="80000"/>
              </a:lnSpc>
            </a:pPr>
            <a:r>
              <a:rPr lang="en-US" altLang="zh-CN" dirty="0">
                <a:ea typeface="宋体" charset="-122"/>
              </a:rPr>
              <a:t>Data channels, Interrupts: overlap I/O and compute</a:t>
            </a:r>
          </a:p>
          <a:p>
            <a:pPr lvl="2">
              <a:lnSpc>
                <a:spcPct val="80000"/>
              </a:lnSpc>
            </a:pPr>
            <a:r>
              <a:rPr lang="en-US" altLang="zh-CN" dirty="0">
                <a:ea typeface="宋体" charset="-122"/>
              </a:rPr>
              <a:t>DMA – Direct Memory Access for I/O devices</a:t>
            </a:r>
          </a:p>
          <a:p>
            <a:pPr lvl="2">
              <a:lnSpc>
                <a:spcPct val="80000"/>
              </a:lnSpc>
            </a:pPr>
            <a:r>
              <a:rPr lang="en-US" altLang="zh-CN" dirty="0">
                <a:ea typeface="宋体" charset="-122"/>
              </a:rPr>
              <a:t>I/O can be completed asynchronously</a:t>
            </a:r>
          </a:p>
          <a:p>
            <a:pPr lvl="1">
              <a:lnSpc>
                <a:spcPct val="80000"/>
              </a:lnSpc>
            </a:pPr>
            <a:r>
              <a:rPr lang="en-US" altLang="zh-CN" dirty="0">
                <a:ea typeface="宋体" charset="-122"/>
              </a:rPr>
              <a:t>Multiprogramming: several programs run simultaneously</a:t>
            </a:r>
          </a:p>
          <a:p>
            <a:pPr lvl="2">
              <a:lnSpc>
                <a:spcPct val="80000"/>
              </a:lnSpc>
            </a:pPr>
            <a:r>
              <a:rPr lang="en-US" altLang="zh-CN" dirty="0">
                <a:ea typeface="宋体" charset="-122"/>
              </a:rPr>
              <a:t>Small jobs not delayed by large jobs</a:t>
            </a:r>
          </a:p>
          <a:p>
            <a:pPr lvl="2">
              <a:lnSpc>
                <a:spcPct val="80000"/>
              </a:lnSpc>
            </a:pPr>
            <a:r>
              <a:rPr lang="en-US" altLang="zh-CN" dirty="0">
                <a:ea typeface="宋体" charset="-122"/>
              </a:rPr>
              <a:t>More overlap between I/O and CPU</a:t>
            </a:r>
          </a:p>
          <a:p>
            <a:pPr lvl="2">
              <a:lnSpc>
                <a:spcPct val="80000"/>
              </a:lnSpc>
            </a:pPr>
            <a:r>
              <a:rPr lang="en-US" altLang="zh-CN" dirty="0">
                <a:ea typeface="宋体" charset="-122"/>
              </a:rPr>
              <a:t>Need memory protection between programs and/or OS</a:t>
            </a:r>
            <a:endParaRPr lang="zh-CN" altLang="en-US" dirty="0"/>
          </a:p>
        </p:txBody>
      </p:sp>
      <p:sp>
        <p:nvSpPr>
          <p:cNvPr id="4" name="页脚占位符 3"/>
          <p:cNvSpPr>
            <a:spLocks noGrp="1"/>
          </p:cNvSpPr>
          <p:nvPr>
            <p:ph type="ftr" sz="quarter" idx="11"/>
          </p:nvPr>
        </p:nvSpPr>
        <p:spPr/>
        <p:txBody>
          <a:bodyPr/>
          <a:lstStyle/>
          <a:p>
            <a:r>
              <a:rPr lang="en-US" altLang="zh-CN" smtClean="0"/>
              <a:t>Part VI: Operating System - history</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16</a:t>
            </a:fld>
            <a:endParaRPr lang="zh-CN" altLang="en-US"/>
          </a:p>
        </p:txBody>
      </p:sp>
    </p:spTree>
    <p:extLst>
      <p:ext uri="{BB962C8B-B14F-4D97-AF65-F5344CB8AC3E}">
        <p14:creationId xmlns:p14="http://schemas.microsoft.com/office/powerpoint/2010/main" val="143870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en-US" altLang="zh-CN" dirty="0" smtClean="0"/>
              <a:t>By multi-programming and parallelism (between CPU and IO), we can use the expensive CPU more efficiently.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pic>
        <p:nvPicPr>
          <p:cNvPr id="5" name="Picture 11" descr="C:\Users\mlinking\Pictures\CPU-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4" y="2780928"/>
            <a:ext cx="1090370" cy="8986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3356992"/>
            <a:ext cx="580608" cy="369332"/>
          </a:xfrm>
          <a:prstGeom prst="rect">
            <a:avLst/>
          </a:prstGeom>
          <a:noFill/>
        </p:spPr>
        <p:txBody>
          <a:bodyPr wrap="none" rtlCol="0">
            <a:spAutoFit/>
          </a:bodyPr>
          <a:lstStyle/>
          <a:p>
            <a:r>
              <a:rPr lang="en-US" altLang="zh-CN" b="1" dirty="0" smtClean="0"/>
              <a:t>CPU</a:t>
            </a:r>
            <a:endParaRPr lang="zh-CN" altLang="en-US" b="1" dirty="0"/>
          </a:p>
        </p:txBody>
      </p:sp>
      <p:pic>
        <p:nvPicPr>
          <p:cNvPr id="7" name="Picture 12" descr="C:\Users\mlinking\Pictures\print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814" y="4995276"/>
            <a:ext cx="1090370" cy="737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descr="C:\Users\mlinking\Pictures\HDD.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598913">
            <a:off x="664140" y="3838138"/>
            <a:ext cx="987717" cy="9751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95536" y="4509120"/>
            <a:ext cx="518091" cy="369332"/>
          </a:xfrm>
          <a:prstGeom prst="rect">
            <a:avLst/>
          </a:prstGeom>
          <a:noFill/>
        </p:spPr>
        <p:txBody>
          <a:bodyPr wrap="none" rtlCol="0">
            <a:spAutoFit/>
          </a:bodyPr>
          <a:lstStyle/>
          <a:p>
            <a:r>
              <a:rPr lang="en-US" altLang="zh-CN" b="1" dirty="0" smtClean="0"/>
              <a:t>IO1</a:t>
            </a:r>
            <a:endParaRPr lang="zh-CN" altLang="en-US" b="1" dirty="0"/>
          </a:p>
        </p:txBody>
      </p:sp>
      <p:sp>
        <p:nvSpPr>
          <p:cNvPr id="10" name="TextBox 9"/>
          <p:cNvSpPr txBox="1"/>
          <p:nvPr/>
        </p:nvSpPr>
        <p:spPr>
          <a:xfrm>
            <a:off x="395536" y="5579948"/>
            <a:ext cx="518091" cy="369332"/>
          </a:xfrm>
          <a:prstGeom prst="rect">
            <a:avLst/>
          </a:prstGeom>
          <a:noFill/>
        </p:spPr>
        <p:txBody>
          <a:bodyPr wrap="none" rtlCol="0">
            <a:spAutoFit/>
          </a:bodyPr>
          <a:lstStyle/>
          <a:p>
            <a:r>
              <a:rPr lang="en-US" altLang="zh-CN" b="1" dirty="0" smtClean="0"/>
              <a:t>IO2</a:t>
            </a:r>
            <a:endParaRPr lang="zh-CN" altLang="en-US" b="1" dirty="0"/>
          </a:p>
        </p:txBody>
      </p:sp>
      <p:cxnSp>
        <p:nvCxnSpPr>
          <p:cNvPr id="12" name="直接连接符 11"/>
          <p:cNvCxnSpPr>
            <a:stCxn id="5" idx="3"/>
          </p:cNvCxnSpPr>
          <p:nvPr/>
        </p:nvCxnSpPr>
        <p:spPr>
          <a:xfrm>
            <a:off x="1703184" y="3230270"/>
            <a:ext cx="157267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51702" y="2668996"/>
            <a:ext cx="1091966" cy="646331"/>
          </a:xfrm>
          <a:prstGeom prst="rect">
            <a:avLst/>
          </a:prstGeom>
          <a:noFill/>
        </p:spPr>
        <p:txBody>
          <a:bodyPr wrap="none" rtlCol="0">
            <a:spAutoFit/>
          </a:bodyPr>
          <a:lstStyle/>
          <a:p>
            <a:r>
              <a:rPr lang="en-US" altLang="zh-CN" sz="3600" b="1" dirty="0" smtClean="0">
                <a:solidFill>
                  <a:schemeClr val="accent5">
                    <a:lumMod val="75000"/>
                  </a:schemeClr>
                </a:solidFill>
              </a:rPr>
              <a:t>A (4)</a:t>
            </a:r>
            <a:endParaRPr lang="zh-CN" altLang="en-US" sz="3600" b="1" dirty="0">
              <a:solidFill>
                <a:schemeClr val="accent5">
                  <a:lumMod val="75000"/>
                </a:schemeClr>
              </a:solidFill>
            </a:endParaRPr>
          </a:p>
        </p:txBody>
      </p:sp>
      <p:cxnSp>
        <p:nvCxnSpPr>
          <p:cNvPr id="15" name="直接连接符 14"/>
          <p:cNvCxnSpPr/>
          <p:nvPr/>
        </p:nvCxnSpPr>
        <p:spPr>
          <a:xfrm>
            <a:off x="3347864" y="3230270"/>
            <a:ext cx="99126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864" y="2668996"/>
            <a:ext cx="1069524" cy="646331"/>
          </a:xfrm>
          <a:prstGeom prst="rect">
            <a:avLst/>
          </a:prstGeom>
          <a:noFill/>
        </p:spPr>
        <p:txBody>
          <a:bodyPr wrap="none" rtlCol="0">
            <a:spAutoFit/>
          </a:bodyPr>
          <a:lstStyle/>
          <a:p>
            <a:r>
              <a:rPr lang="en-US" altLang="zh-CN" sz="3600" b="1" dirty="0" smtClean="0">
                <a:solidFill>
                  <a:srgbClr val="FF0000"/>
                </a:solidFill>
              </a:rPr>
              <a:t>B (2)</a:t>
            </a:r>
            <a:endParaRPr lang="zh-CN" altLang="en-US" sz="3600" b="1" dirty="0">
              <a:solidFill>
                <a:srgbClr val="FF0000"/>
              </a:solidFill>
            </a:endParaRPr>
          </a:p>
        </p:txBody>
      </p:sp>
      <p:cxnSp>
        <p:nvCxnSpPr>
          <p:cNvPr id="18" name="直接连接符 17"/>
          <p:cNvCxnSpPr/>
          <p:nvPr/>
        </p:nvCxnSpPr>
        <p:spPr>
          <a:xfrm>
            <a:off x="3281608" y="4291413"/>
            <a:ext cx="2298504"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339132" y="5348374"/>
            <a:ext cx="2825156" cy="0"/>
          </a:xfrm>
          <a:prstGeom prst="line">
            <a:avLst/>
          </a:prstGeom>
          <a:ln w="5715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75856" y="3230270"/>
            <a:ext cx="0" cy="106114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339132" y="3195752"/>
            <a:ext cx="0" cy="216851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线形标注 2 25"/>
          <p:cNvSpPr/>
          <p:nvPr/>
        </p:nvSpPr>
        <p:spPr>
          <a:xfrm>
            <a:off x="3628432" y="2014029"/>
            <a:ext cx="1447624" cy="612648"/>
          </a:xfrm>
          <a:prstGeom prst="borderCallout2">
            <a:avLst>
              <a:gd name="adj1" fmla="val 17506"/>
              <a:gd name="adj2" fmla="val 1050"/>
              <a:gd name="adj3" fmla="val 18750"/>
              <a:gd name="adj4" fmla="val -16667"/>
              <a:gd name="adj5" fmla="val 201030"/>
              <a:gd name="adj6" fmla="val -25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IO1 </a:t>
            </a:r>
            <a:r>
              <a:rPr lang="en-US" altLang="zh-CN" sz="3200" b="1" dirty="0" err="1" smtClean="0"/>
              <a:t>req</a:t>
            </a:r>
            <a:endParaRPr lang="zh-CN" altLang="en-US" sz="3200" b="1" dirty="0"/>
          </a:p>
        </p:txBody>
      </p:sp>
      <p:sp>
        <p:nvSpPr>
          <p:cNvPr id="27" name="线形标注 2 26"/>
          <p:cNvSpPr/>
          <p:nvPr/>
        </p:nvSpPr>
        <p:spPr>
          <a:xfrm>
            <a:off x="5975609" y="3546108"/>
            <a:ext cx="1707114" cy="612648"/>
          </a:xfrm>
          <a:prstGeom prst="borderCallout2">
            <a:avLst>
              <a:gd name="adj1" fmla="val 17506"/>
              <a:gd name="adj2" fmla="val 1050"/>
              <a:gd name="adj3" fmla="val 18750"/>
              <a:gd name="adj4" fmla="val -16667"/>
              <a:gd name="adj5" fmla="val 122849"/>
              <a:gd name="adj6" fmla="val -242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IO1 over</a:t>
            </a:r>
            <a:endParaRPr lang="zh-CN" altLang="en-US" sz="3200" b="1" dirty="0"/>
          </a:p>
        </p:txBody>
      </p:sp>
      <p:cxnSp>
        <p:nvCxnSpPr>
          <p:cNvPr id="28" name="直接连接符 27"/>
          <p:cNvCxnSpPr/>
          <p:nvPr/>
        </p:nvCxnSpPr>
        <p:spPr>
          <a:xfrm>
            <a:off x="5637692" y="3212976"/>
            <a:ext cx="21026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197763" y="2602082"/>
            <a:ext cx="1091966" cy="646331"/>
          </a:xfrm>
          <a:prstGeom prst="rect">
            <a:avLst/>
          </a:prstGeom>
          <a:noFill/>
        </p:spPr>
        <p:txBody>
          <a:bodyPr wrap="none" rtlCol="0">
            <a:spAutoFit/>
          </a:bodyPr>
          <a:lstStyle/>
          <a:p>
            <a:r>
              <a:rPr lang="en-US" altLang="zh-CN" sz="3600" b="1" dirty="0" smtClean="0">
                <a:solidFill>
                  <a:schemeClr val="accent5">
                    <a:lumMod val="75000"/>
                  </a:schemeClr>
                </a:solidFill>
              </a:rPr>
              <a:t>A (6)</a:t>
            </a:r>
            <a:endParaRPr lang="zh-CN" altLang="en-US" sz="3600" b="1" dirty="0">
              <a:solidFill>
                <a:schemeClr val="accent5">
                  <a:lumMod val="75000"/>
                </a:schemeClr>
              </a:solidFill>
            </a:endParaRPr>
          </a:p>
        </p:txBody>
      </p:sp>
      <p:sp>
        <p:nvSpPr>
          <p:cNvPr id="31" name="线形标注 2 30"/>
          <p:cNvSpPr/>
          <p:nvPr/>
        </p:nvSpPr>
        <p:spPr>
          <a:xfrm>
            <a:off x="4724261" y="2050315"/>
            <a:ext cx="1447624" cy="612648"/>
          </a:xfrm>
          <a:prstGeom prst="borderCallout2">
            <a:avLst>
              <a:gd name="adj1" fmla="val 17506"/>
              <a:gd name="adj2" fmla="val 1050"/>
              <a:gd name="adj3" fmla="val 18750"/>
              <a:gd name="adj4" fmla="val -16667"/>
              <a:gd name="adj5" fmla="val 201030"/>
              <a:gd name="adj6" fmla="val -25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IO2 </a:t>
            </a:r>
            <a:r>
              <a:rPr lang="en-US" altLang="zh-CN" sz="3200" b="1" dirty="0" err="1" smtClean="0"/>
              <a:t>req</a:t>
            </a:r>
            <a:endParaRPr lang="zh-CN" altLang="en-US" sz="3200" b="1" dirty="0"/>
          </a:p>
        </p:txBody>
      </p:sp>
      <p:sp>
        <p:nvSpPr>
          <p:cNvPr id="32" name="线形标注 2 31"/>
          <p:cNvSpPr/>
          <p:nvPr/>
        </p:nvSpPr>
        <p:spPr>
          <a:xfrm>
            <a:off x="7401390" y="4598393"/>
            <a:ext cx="1707114" cy="612648"/>
          </a:xfrm>
          <a:prstGeom prst="borderCallout2">
            <a:avLst>
              <a:gd name="adj1" fmla="val 17506"/>
              <a:gd name="adj2" fmla="val 1050"/>
              <a:gd name="adj3" fmla="val 18750"/>
              <a:gd name="adj4" fmla="val -8165"/>
              <a:gd name="adj5" fmla="val 120480"/>
              <a:gd name="adj6" fmla="val -15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IO2 over</a:t>
            </a:r>
            <a:endParaRPr lang="zh-CN" altLang="en-US" sz="3200" b="1" dirty="0"/>
          </a:p>
        </p:txBody>
      </p:sp>
      <p:cxnSp>
        <p:nvCxnSpPr>
          <p:cNvPr id="35" name="直接连接符 34"/>
          <p:cNvCxnSpPr/>
          <p:nvPr/>
        </p:nvCxnSpPr>
        <p:spPr>
          <a:xfrm>
            <a:off x="7812360" y="3210564"/>
            <a:ext cx="99126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812360" y="2649290"/>
            <a:ext cx="1069524" cy="646331"/>
          </a:xfrm>
          <a:prstGeom prst="rect">
            <a:avLst/>
          </a:prstGeom>
          <a:noFill/>
        </p:spPr>
        <p:txBody>
          <a:bodyPr wrap="none" rtlCol="0">
            <a:spAutoFit/>
          </a:bodyPr>
          <a:lstStyle/>
          <a:p>
            <a:r>
              <a:rPr lang="en-US" altLang="zh-CN" sz="3600" b="1" dirty="0" smtClean="0">
                <a:solidFill>
                  <a:srgbClr val="FF0000"/>
                </a:solidFill>
              </a:rPr>
              <a:t>B (2)</a:t>
            </a:r>
            <a:endParaRPr lang="zh-CN" altLang="en-US" sz="3600" b="1" dirty="0">
              <a:solidFill>
                <a:srgbClr val="FF0000"/>
              </a:solidFill>
            </a:endParaRPr>
          </a:p>
        </p:txBody>
      </p:sp>
      <p:sp>
        <p:nvSpPr>
          <p:cNvPr id="37" name="线形标注 2 36"/>
          <p:cNvSpPr/>
          <p:nvPr/>
        </p:nvSpPr>
        <p:spPr>
          <a:xfrm>
            <a:off x="6588224" y="2056348"/>
            <a:ext cx="1296307" cy="612648"/>
          </a:xfrm>
          <a:prstGeom prst="borderCallout2">
            <a:avLst>
              <a:gd name="adj1" fmla="val 49637"/>
              <a:gd name="adj2" fmla="val 100000"/>
              <a:gd name="adj3" fmla="val 74720"/>
              <a:gd name="adj4" fmla="val 116284"/>
              <a:gd name="adj5" fmla="val 191109"/>
              <a:gd name="adj6" fmla="val 879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A over</a:t>
            </a:r>
            <a:endParaRPr lang="zh-CN" altLang="en-US" sz="3200" b="1" dirty="0"/>
          </a:p>
        </p:txBody>
      </p:sp>
      <p:sp>
        <p:nvSpPr>
          <p:cNvPr id="38" name="线形标注 2 37"/>
          <p:cNvSpPr/>
          <p:nvPr/>
        </p:nvSpPr>
        <p:spPr>
          <a:xfrm>
            <a:off x="7962219" y="2056348"/>
            <a:ext cx="1296307" cy="612648"/>
          </a:xfrm>
          <a:prstGeom prst="borderCallout2">
            <a:avLst>
              <a:gd name="adj1" fmla="val 103534"/>
              <a:gd name="adj2" fmla="val 50035"/>
              <a:gd name="adj3" fmla="val 136909"/>
              <a:gd name="adj4" fmla="val 72197"/>
              <a:gd name="adj5" fmla="val 184890"/>
              <a:gd name="adj6" fmla="val 653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B over</a:t>
            </a:r>
            <a:endParaRPr lang="zh-CN" altLang="en-US" sz="3200" b="1" dirty="0"/>
          </a:p>
        </p:txBody>
      </p:sp>
      <p:cxnSp>
        <p:nvCxnSpPr>
          <p:cNvPr id="42" name="直接箭头连接符 41"/>
          <p:cNvCxnSpPr/>
          <p:nvPr/>
        </p:nvCxnSpPr>
        <p:spPr>
          <a:xfrm>
            <a:off x="1703184" y="6237312"/>
            <a:ext cx="7440816"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097932" y="5706782"/>
            <a:ext cx="367408" cy="523220"/>
          </a:xfrm>
          <a:prstGeom prst="rect">
            <a:avLst/>
          </a:prstGeom>
          <a:noFill/>
        </p:spPr>
        <p:txBody>
          <a:bodyPr wrap="none" rtlCol="0">
            <a:spAutoFit/>
          </a:bodyPr>
          <a:lstStyle/>
          <a:p>
            <a:r>
              <a:rPr lang="en-US" altLang="zh-CN" sz="2800" b="1" dirty="0" smtClean="0"/>
              <a:t>4</a:t>
            </a:r>
            <a:endParaRPr lang="zh-CN" altLang="en-US" sz="2800" b="1" dirty="0"/>
          </a:p>
        </p:txBody>
      </p:sp>
      <p:sp>
        <p:nvSpPr>
          <p:cNvPr id="44" name="TextBox 43"/>
          <p:cNvSpPr txBox="1"/>
          <p:nvPr/>
        </p:nvSpPr>
        <p:spPr>
          <a:xfrm>
            <a:off x="4139952" y="5706782"/>
            <a:ext cx="367408" cy="523220"/>
          </a:xfrm>
          <a:prstGeom prst="rect">
            <a:avLst/>
          </a:prstGeom>
          <a:noFill/>
        </p:spPr>
        <p:txBody>
          <a:bodyPr wrap="none" rtlCol="0">
            <a:spAutoFit/>
          </a:bodyPr>
          <a:lstStyle/>
          <a:p>
            <a:r>
              <a:rPr lang="en-US" altLang="zh-CN" sz="2800" b="1" dirty="0" smtClean="0"/>
              <a:t>6</a:t>
            </a:r>
            <a:endParaRPr lang="zh-CN" altLang="en-US" sz="2800" b="1" dirty="0"/>
          </a:p>
        </p:txBody>
      </p:sp>
      <p:sp>
        <p:nvSpPr>
          <p:cNvPr id="45" name="TextBox 44"/>
          <p:cNvSpPr txBox="1"/>
          <p:nvPr/>
        </p:nvSpPr>
        <p:spPr>
          <a:xfrm>
            <a:off x="5376788" y="5706782"/>
            <a:ext cx="367408" cy="523220"/>
          </a:xfrm>
          <a:prstGeom prst="rect">
            <a:avLst/>
          </a:prstGeom>
          <a:noFill/>
        </p:spPr>
        <p:txBody>
          <a:bodyPr wrap="none" rtlCol="0">
            <a:spAutoFit/>
          </a:bodyPr>
          <a:lstStyle/>
          <a:p>
            <a:r>
              <a:rPr lang="en-US" altLang="zh-CN" sz="2800" b="1" dirty="0" smtClean="0"/>
              <a:t>8</a:t>
            </a:r>
            <a:endParaRPr lang="zh-CN" altLang="en-US" sz="2800" b="1" dirty="0"/>
          </a:p>
        </p:txBody>
      </p:sp>
      <p:sp>
        <p:nvSpPr>
          <p:cNvPr id="46" name="TextBox 45"/>
          <p:cNvSpPr txBox="1"/>
          <p:nvPr/>
        </p:nvSpPr>
        <p:spPr>
          <a:xfrm>
            <a:off x="7477720" y="5706782"/>
            <a:ext cx="550151" cy="523220"/>
          </a:xfrm>
          <a:prstGeom prst="rect">
            <a:avLst/>
          </a:prstGeom>
          <a:noFill/>
        </p:spPr>
        <p:txBody>
          <a:bodyPr wrap="none" rtlCol="0">
            <a:spAutoFit/>
          </a:bodyPr>
          <a:lstStyle/>
          <a:p>
            <a:r>
              <a:rPr lang="en-US" altLang="zh-CN" sz="2800" b="1" dirty="0" smtClean="0"/>
              <a:t>14</a:t>
            </a:r>
            <a:endParaRPr lang="zh-CN" altLang="en-US" sz="2800" b="1" dirty="0"/>
          </a:p>
        </p:txBody>
      </p:sp>
      <p:sp>
        <p:nvSpPr>
          <p:cNvPr id="47" name="TextBox 46"/>
          <p:cNvSpPr txBox="1"/>
          <p:nvPr/>
        </p:nvSpPr>
        <p:spPr>
          <a:xfrm>
            <a:off x="6935564" y="5706782"/>
            <a:ext cx="550151" cy="523220"/>
          </a:xfrm>
          <a:prstGeom prst="rect">
            <a:avLst/>
          </a:prstGeom>
          <a:noFill/>
        </p:spPr>
        <p:txBody>
          <a:bodyPr wrap="none" rtlCol="0">
            <a:spAutoFit/>
          </a:bodyPr>
          <a:lstStyle/>
          <a:p>
            <a:r>
              <a:rPr lang="en-US" altLang="zh-CN" sz="2800" b="1" dirty="0" smtClean="0"/>
              <a:t>13</a:t>
            </a:r>
            <a:endParaRPr lang="zh-CN" altLang="en-US" sz="2800" b="1" dirty="0"/>
          </a:p>
        </p:txBody>
      </p:sp>
      <p:sp>
        <p:nvSpPr>
          <p:cNvPr id="48" name="TextBox 47"/>
          <p:cNvSpPr txBox="1"/>
          <p:nvPr/>
        </p:nvSpPr>
        <p:spPr>
          <a:xfrm>
            <a:off x="8558353" y="5706782"/>
            <a:ext cx="550151" cy="523220"/>
          </a:xfrm>
          <a:prstGeom prst="rect">
            <a:avLst/>
          </a:prstGeom>
          <a:noFill/>
        </p:spPr>
        <p:txBody>
          <a:bodyPr wrap="none" rtlCol="0">
            <a:spAutoFit/>
          </a:bodyPr>
          <a:lstStyle/>
          <a:p>
            <a:r>
              <a:rPr lang="en-US" altLang="zh-CN" sz="2800" b="1" dirty="0" smtClean="0"/>
              <a:t>16</a:t>
            </a:r>
            <a:endParaRPr lang="zh-CN" altLang="en-US" sz="2800" b="1" dirty="0"/>
          </a:p>
        </p:txBody>
      </p:sp>
      <p:sp>
        <p:nvSpPr>
          <p:cNvPr id="49" name="TextBox 48"/>
          <p:cNvSpPr txBox="1"/>
          <p:nvPr/>
        </p:nvSpPr>
        <p:spPr>
          <a:xfrm>
            <a:off x="1547664" y="5707856"/>
            <a:ext cx="367408" cy="523220"/>
          </a:xfrm>
          <a:prstGeom prst="rect">
            <a:avLst/>
          </a:prstGeom>
          <a:noFill/>
        </p:spPr>
        <p:txBody>
          <a:bodyPr wrap="none" rtlCol="0">
            <a:spAutoFit/>
          </a:bodyPr>
          <a:lstStyle/>
          <a:p>
            <a:r>
              <a:rPr lang="en-US" altLang="zh-CN" sz="2800" b="1" dirty="0" smtClean="0"/>
              <a:t>0</a:t>
            </a:r>
            <a:endParaRPr lang="zh-CN" altLang="en-US" sz="2800" b="1" dirty="0"/>
          </a:p>
        </p:txBody>
      </p:sp>
      <p:sp>
        <p:nvSpPr>
          <p:cNvPr id="50" name="Cloud 10"/>
          <p:cNvSpPr/>
          <p:nvPr/>
        </p:nvSpPr>
        <p:spPr>
          <a:xfrm>
            <a:off x="5010054" y="3588203"/>
            <a:ext cx="4248472" cy="2149094"/>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CPU utilization = 14/16 = 0.875</a:t>
            </a:r>
            <a:endParaRPr lang="zh-CN" altLang="en-US" sz="3200" b="1" dirty="0"/>
          </a:p>
        </p:txBody>
      </p:sp>
    </p:spTree>
    <p:extLst>
      <p:ext uri="{BB962C8B-B14F-4D97-AF65-F5344CB8AC3E}">
        <p14:creationId xmlns:p14="http://schemas.microsoft.com/office/powerpoint/2010/main" val="400583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1" presetClass="exit" presetSubtype="0" fill="hold" grpId="1" nodeType="withEffect">
                                  <p:stCondLst>
                                    <p:cond delay="0"/>
                                  </p:stCondLst>
                                  <p:childTnLst>
                                    <p:set>
                                      <p:cBhvr>
                                        <p:cTn id="33" dur="1" fill="hold">
                                          <p:stCondLst>
                                            <p:cond delay="0"/>
                                          </p:stCondLst>
                                        </p:cTn>
                                        <p:tgtEl>
                                          <p:spTgt spid="2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1" presetClass="exit" presetSubtype="0" fill="hold" grpId="1" nodeType="withEffect">
                                  <p:stCondLst>
                                    <p:cond delay="0"/>
                                  </p:stCondLst>
                                  <p:childTnLst>
                                    <p:set>
                                      <p:cBhvr>
                                        <p:cTn id="64" dur="1" fill="hold">
                                          <p:stCondLst>
                                            <p:cond delay="0"/>
                                          </p:stCondLst>
                                        </p:cTn>
                                        <p:tgtEl>
                                          <p:spTgt spid="31"/>
                                        </p:tgtEl>
                                        <p:attrNameLst>
                                          <p:attrName>style.visibility</p:attrName>
                                        </p:attrNameLst>
                                      </p:cBhvr>
                                      <p:to>
                                        <p:strVal val="hidden"/>
                                      </p:to>
                                    </p:set>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000"/>
                                        <p:tgtEl>
                                          <p:spTgt spid="32"/>
                                        </p:tgtEl>
                                      </p:cBhvr>
                                    </p:animEffect>
                                    <p:anim calcmode="lin" valueType="num">
                                      <p:cBhvr>
                                        <p:cTn id="75" dur="1000" fill="hold"/>
                                        <p:tgtEl>
                                          <p:spTgt spid="32"/>
                                        </p:tgtEl>
                                        <p:attrNameLst>
                                          <p:attrName>ppt_x</p:attrName>
                                        </p:attrNameLst>
                                      </p:cBhvr>
                                      <p:tavLst>
                                        <p:tav tm="0">
                                          <p:val>
                                            <p:strVal val="#ppt_x"/>
                                          </p:val>
                                        </p:tav>
                                        <p:tav tm="100000">
                                          <p:val>
                                            <p:strVal val="#ppt_x"/>
                                          </p:val>
                                        </p:tav>
                                      </p:tavLst>
                                    </p:anim>
                                    <p:anim calcmode="lin" valueType="num">
                                      <p:cBhvr>
                                        <p:cTn id="76" dur="1000" fill="hold"/>
                                        <p:tgtEl>
                                          <p:spTgt spid="3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anim calcmode="lin" valueType="num">
                                      <p:cBhvr>
                                        <p:cTn id="85" dur="1000" fill="hold"/>
                                        <p:tgtEl>
                                          <p:spTgt spid="36"/>
                                        </p:tgtEl>
                                        <p:attrNameLst>
                                          <p:attrName>ppt_x</p:attrName>
                                        </p:attrNameLst>
                                      </p:cBhvr>
                                      <p:tavLst>
                                        <p:tav tm="0">
                                          <p:val>
                                            <p:strVal val="#ppt_x"/>
                                          </p:val>
                                        </p:tav>
                                        <p:tav tm="100000">
                                          <p:val>
                                            <p:strVal val="#ppt_x"/>
                                          </p:val>
                                        </p:tav>
                                      </p:tavLst>
                                    </p:anim>
                                    <p:anim calcmode="lin" valueType="num">
                                      <p:cBhvr>
                                        <p:cTn id="86" dur="1000" fill="hold"/>
                                        <p:tgtEl>
                                          <p:spTgt spid="36"/>
                                        </p:tgtEl>
                                        <p:attrNameLst>
                                          <p:attrName>ppt_y</p:attrName>
                                        </p:attrNameLst>
                                      </p:cBhvr>
                                      <p:tavLst>
                                        <p:tav tm="0">
                                          <p:val>
                                            <p:strVal val="#ppt_y+.1"/>
                                          </p:val>
                                        </p:tav>
                                        <p:tav tm="100000">
                                          <p:val>
                                            <p:strVal val="#ppt_y"/>
                                          </p:val>
                                        </p:tav>
                                      </p:tavLst>
                                    </p:anim>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42"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1000"/>
                                        <p:tgtEl>
                                          <p:spTgt spid="37"/>
                                        </p:tgtEl>
                                      </p:cBhvr>
                                    </p:animEffect>
                                    <p:anim calcmode="lin" valueType="num">
                                      <p:cBhvr>
                                        <p:cTn id="92" dur="1000" fill="hold"/>
                                        <p:tgtEl>
                                          <p:spTgt spid="37"/>
                                        </p:tgtEl>
                                        <p:attrNameLst>
                                          <p:attrName>ppt_x</p:attrName>
                                        </p:attrNameLst>
                                      </p:cBhvr>
                                      <p:tavLst>
                                        <p:tav tm="0">
                                          <p:val>
                                            <p:strVal val="#ppt_x"/>
                                          </p:val>
                                        </p:tav>
                                        <p:tav tm="100000">
                                          <p:val>
                                            <p:strVal val="#ppt_x"/>
                                          </p:val>
                                        </p:tav>
                                      </p:tavLst>
                                    </p:anim>
                                    <p:anim calcmode="lin" valueType="num">
                                      <p:cBhvr>
                                        <p:cTn id="9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00"/>
                                        <p:tgtEl>
                                          <p:spTgt spid="38"/>
                                        </p:tgtEl>
                                      </p:cBhvr>
                                    </p:animEffect>
                                    <p:anim calcmode="lin" valueType="num">
                                      <p:cBhvr>
                                        <p:cTn id="99" dur="1000" fill="hold"/>
                                        <p:tgtEl>
                                          <p:spTgt spid="38"/>
                                        </p:tgtEl>
                                        <p:attrNameLst>
                                          <p:attrName>ppt_x</p:attrName>
                                        </p:attrNameLst>
                                      </p:cBhvr>
                                      <p:tavLst>
                                        <p:tav tm="0">
                                          <p:val>
                                            <p:strVal val="#ppt_x"/>
                                          </p:val>
                                        </p:tav>
                                        <p:tav tm="100000">
                                          <p:val>
                                            <p:strVal val="#ppt_x"/>
                                          </p:val>
                                        </p:tav>
                                      </p:tavLst>
                                    </p:anim>
                                    <p:anim calcmode="lin" valueType="num">
                                      <p:cBhvr>
                                        <p:cTn id="100" dur="1000" fill="hold"/>
                                        <p:tgtEl>
                                          <p:spTgt spid="38"/>
                                        </p:tgtEl>
                                        <p:attrNameLst>
                                          <p:attrName>ppt_y</p:attrName>
                                        </p:attrNameLst>
                                      </p:cBhvr>
                                      <p:tavLst>
                                        <p:tav tm="0">
                                          <p:val>
                                            <p:strVal val="#ppt_y+.1"/>
                                          </p:val>
                                        </p:tav>
                                        <p:tav tm="100000">
                                          <p:val>
                                            <p:strVal val="#ppt_y"/>
                                          </p:val>
                                        </p:tav>
                                      </p:tavLst>
                                    </p:anim>
                                  </p:childTnLst>
                                </p:cTn>
                              </p:par>
                              <p:par>
                                <p:cTn id="101" presetID="1" presetClass="exit" presetSubtype="0" fill="hold" grpId="1" nodeType="with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1000"/>
                                        <p:tgtEl>
                                          <p:spTgt spid="42"/>
                                        </p:tgtEl>
                                      </p:cBhvr>
                                    </p:animEffect>
                                    <p:anim calcmode="lin" valueType="num">
                                      <p:cBhvr>
                                        <p:cTn id="108" dur="1000" fill="hold"/>
                                        <p:tgtEl>
                                          <p:spTgt spid="42"/>
                                        </p:tgtEl>
                                        <p:attrNameLst>
                                          <p:attrName>ppt_x</p:attrName>
                                        </p:attrNameLst>
                                      </p:cBhvr>
                                      <p:tavLst>
                                        <p:tav tm="0">
                                          <p:val>
                                            <p:strVal val="#ppt_x"/>
                                          </p:val>
                                        </p:tav>
                                        <p:tav tm="100000">
                                          <p:val>
                                            <p:strVal val="#ppt_x"/>
                                          </p:val>
                                        </p:tav>
                                      </p:tavLst>
                                    </p:anim>
                                    <p:anim calcmode="lin" valueType="num">
                                      <p:cBhvr>
                                        <p:cTn id="109" dur="1000" fill="hold"/>
                                        <p:tgtEl>
                                          <p:spTgt spid="4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1000"/>
                                        <p:tgtEl>
                                          <p:spTgt spid="43"/>
                                        </p:tgtEl>
                                      </p:cBhvr>
                                    </p:animEffect>
                                    <p:anim calcmode="lin" valueType="num">
                                      <p:cBhvr>
                                        <p:cTn id="113" dur="1000" fill="hold"/>
                                        <p:tgtEl>
                                          <p:spTgt spid="43"/>
                                        </p:tgtEl>
                                        <p:attrNameLst>
                                          <p:attrName>ppt_x</p:attrName>
                                        </p:attrNameLst>
                                      </p:cBhvr>
                                      <p:tavLst>
                                        <p:tav tm="0">
                                          <p:val>
                                            <p:strVal val="#ppt_x"/>
                                          </p:val>
                                        </p:tav>
                                        <p:tav tm="100000">
                                          <p:val>
                                            <p:strVal val="#ppt_x"/>
                                          </p:val>
                                        </p:tav>
                                      </p:tavLst>
                                    </p:anim>
                                    <p:anim calcmode="lin" valueType="num">
                                      <p:cBhvr>
                                        <p:cTn id="114" dur="1000" fill="hold"/>
                                        <p:tgtEl>
                                          <p:spTgt spid="4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1000"/>
                                        <p:tgtEl>
                                          <p:spTgt spid="44"/>
                                        </p:tgtEl>
                                      </p:cBhvr>
                                    </p:animEffect>
                                    <p:anim calcmode="lin" valueType="num">
                                      <p:cBhvr>
                                        <p:cTn id="118" dur="1000" fill="hold"/>
                                        <p:tgtEl>
                                          <p:spTgt spid="44"/>
                                        </p:tgtEl>
                                        <p:attrNameLst>
                                          <p:attrName>ppt_x</p:attrName>
                                        </p:attrNameLst>
                                      </p:cBhvr>
                                      <p:tavLst>
                                        <p:tav tm="0">
                                          <p:val>
                                            <p:strVal val="#ppt_x"/>
                                          </p:val>
                                        </p:tav>
                                        <p:tav tm="100000">
                                          <p:val>
                                            <p:strVal val="#ppt_x"/>
                                          </p:val>
                                        </p:tav>
                                      </p:tavLst>
                                    </p:anim>
                                    <p:anim calcmode="lin" valueType="num">
                                      <p:cBhvr>
                                        <p:cTn id="119" dur="1000" fill="hold"/>
                                        <p:tgtEl>
                                          <p:spTgt spid="4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1000"/>
                                        <p:tgtEl>
                                          <p:spTgt spid="45"/>
                                        </p:tgtEl>
                                      </p:cBhvr>
                                    </p:animEffect>
                                    <p:anim calcmode="lin" valueType="num">
                                      <p:cBhvr>
                                        <p:cTn id="123" dur="1000" fill="hold"/>
                                        <p:tgtEl>
                                          <p:spTgt spid="45"/>
                                        </p:tgtEl>
                                        <p:attrNameLst>
                                          <p:attrName>ppt_x</p:attrName>
                                        </p:attrNameLst>
                                      </p:cBhvr>
                                      <p:tavLst>
                                        <p:tav tm="0">
                                          <p:val>
                                            <p:strVal val="#ppt_x"/>
                                          </p:val>
                                        </p:tav>
                                        <p:tav tm="100000">
                                          <p:val>
                                            <p:strVal val="#ppt_x"/>
                                          </p:val>
                                        </p:tav>
                                      </p:tavLst>
                                    </p:anim>
                                    <p:anim calcmode="lin" valueType="num">
                                      <p:cBhvr>
                                        <p:cTn id="124" dur="1000" fill="hold"/>
                                        <p:tgtEl>
                                          <p:spTgt spid="4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1000"/>
                                        <p:tgtEl>
                                          <p:spTgt spid="46"/>
                                        </p:tgtEl>
                                      </p:cBhvr>
                                    </p:animEffect>
                                    <p:anim calcmode="lin" valueType="num">
                                      <p:cBhvr>
                                        <p:cTn id="128" dur="1000" fill="hold"/>
                                        <p:tgtEl>
                                          <p:spTgt spid="46"/>
                                        </p:tgtEl>
                                        <p:attrNameLst>
                                          <p:attrName>ppt_x</p:attrName>
                                        </p:attrNameLst>
                                      </p:cBhvr>
                                      <p:tavLst>
                                        <p:tav tm="0">
                                          <p:val>
                                            <p:strVal val="#ppt_x"/>
                                          </p:val>
                                        </p:tav>
                                        <p:tav tm="100000">
                                          <p:val>
                                            <p:strVal val="#ppt_x"/>
                                          </p:val>
                                        </p:tav>
                                      </p:tavLst>
                                    </p:anim>
                                    <p:anim calcmode="lin" valueType="num">
                                      <p:cBhvr>
                                        <p:cTn id="129" dur="1000" fill="hold"/>
                                        <p:tgtEl>
                                          <p:spTgt spid="4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1000"/>
                                        <p:tgtEl>
                                          <p:spTgt spid="47"/>
                                        </p:tgtEl>
                                      </p:cBhvr>
                                    </p:animEffect>
                                    <p:anim calcmode="lin" valueType="num">
                                      <p:cBhvr>
                                        <p:cTn id="133" dur="1000" fill="hold"/>
                                        <p:tgtEl>
                                          <p:spTgt spid="47"/>
                                        </p:tgtEl>
                                        <p:attrNameLst>
                                          <p:attrName>ppt_x</p:attrName>
                                        </p:attrNameLst>
                                      </p:cBhvr>
                                      <p:tavLst>
                                        <p:tav tm="0">
                                          <p:val>
                                            <p:strVal val="#ppt_x"/>
                                          </p:val>
                                        </p:tav>
                                        <p:tav tm="100000">
                                          <p:val>
                                            <p:strVal val="#ppt_x"/>
                                          </p:val>
                                        </p:tav>
                                      </p:tavLst>
                                    </p:anim>
                                    <p:anim calcmode="lin" valueType="num">
                                      <p:cBhvr>
                                        <p:cTn id="134" dur="1000" fill="hold"/>
                                        <p:tgtEl>
                                          <p:spTgt spid="4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1000"/>
                                        <p:tgtEl>
                                          <p:spTgt spid="48"/>
                                        </p:tgtEl>
                                      </p:cBhvr>
                                    </p:animEffect>
                                    <p:anim calcmode="lin" valueType="num">
                                      <p:cBhvr>
                                        <p:cTn id="138" dur="1000" fill="hold"/>
                                        <p:tgtEl>
                                          <p:spTgt spid="48"/>
                                        </p:tgtEl>
                                        <p:attrNameLst>
                                          <p:attrName>ppt_x</p:attrName>
                                        </p:attrNameLst>
                                      </p:cBhvr>
                                      <p:tavLst>
                                        <p:tav tm="0">
                                          <p:val>
                                            <p:strVal val="#ppt_x"/>
                                          </p:val>
                                        </p:tav>
                                        <p:tav tm="100000">
                                          <p:val>
                                            <p:strVal val="#ppt_x"/>
                                          </p:val>
                                        </p:tav>
                                      </p:tavLst>
                                    </p:anim>
                                    <p:anim calcmode="lin" valueType="num">
                                      <p:cBhvr>
                                        <p:cTn id="139" dur="1000" fill="hold"/>
                                        <p:tgtEl>
                                          <p:spTgt spid="4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1000"/>
                                        <p:tgtEl>
                                          <p:spTgt spid="49"/>
                                        </p:tgtEl>
                                      </p:cBhvr>
                                    </p:animEffect>
                                    <p:anim calcmode="lin" valueType="num">
                                      <p:cBhvr>
                                        <p:cTn id="143" dur="1000" fill="hold"/>
                                        <p:tgtEl>
                                          <p:spTgt spid="49"/>
                                        </p:tgtEl>
                                        <p:attrNameLst>
                                          <p:attrName>ppt_x</p:attrName>
                                        </p:attrNameLst>
                                      </p:cBhvr>
                                      <p:tavLst>
                                        <p:tav tm="0">
                                          <p:val>
                                            <p:strVal val="#ppt_x"/>
                                          </p:val>
                                        </p:tav>
                                        <p:tav tm="100000">
                                          <p:val>
                                            <p:strVal val="#ppt_x"/>
                                          </p:val>
                                        </p:tav>
                                      </p:tavLst>
                                    </p:anim>
                                    <p:anim calcmode="lin" valueType="num">
                                      <p:cBhvr>
                                        <p:cTn id="144" dur="1000" fill="hold"/>
                                        <p:tgtEl>
                                          <p:spTgt spid="49"/>
                                        </p:tgtEl>
                                        <p:attrNameLst>
                                          <p:attrName>ppt_y</p:attrName>
                                        </p:attrNameLst>
                                      </p:cBhvr>
                                      <p:tavLst>
                                        <p:tav tm="0">
                                          <p:val>
                                            <p:strVal val="#ppt_y+.1"/>
                                          </p:val>
                                        </p:tav>
                                        <p:tav tm="100000">
                                          <p:val>
                                            <p:strVal val="#ppt_y"/>
                                          </p:val>
                                        </p:tav>
                                      </p:tavLst>
                                    </p:anim>
                                  </p:childTnLst>
                                </p:cTn>
                              </p:par>
                              <p:par>
                                <p:cTn id="145" presetID="1" presetClass="exit" presetSubtype="0" fill="hold" grpId="1" nodeType="withEffect">
                                  <p:stCondLst>
                                    <p:cond delay="0"/>
                                  </p:stCondLst>
                                  <p:childTnLst>
                                    <p:set>
                                      <p:cBhvr>
                                        <p:cTn id="146" dur="1" fill="hold">
                                          <p:stCondLst>
                                            <p:cond delay="0"/>
                                          </p:stCondLst>
                                        </p:cTn>
                                        <p:tgtEl>
                                          <p:spTgt spid="3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8"/>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39" presetClass="entr" presetSubtype="0" accel="100000"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 calcmode="lin" valueType="num">
                                      <p:cBhvr>
                                        <p:cTn id="153" dur="500" fill="hold"/>
                                        <p:tgtEl>
                                          <p:spTgt spid="50"/>
                                        </p:tgtEl>
                                        <p:attrNameLst>
                                          <p:attrName>ppt_h</p:attrName>
                                        </p:attrNameLst>
                                      </p:cBhvr>
                                      <p:tavLst>
                                        <p:tav tm="0">
                                          <p:val>
                                            <p:strVal val="#ppt_h/20"/>
                                          </p:val>
                                        </p:tav>
                                        <p:tav tm="50000">
                                          <p:val>
                                            <p:strVal val="#ppt_h/20"/>
                                          </p:val>
                                        </p:tav>
                                        <p:tav tm="100000">
                                          <p:val>
                                            <p:strVal val="#ppt_h"/>
                                          </p:val>
                                        </p:tav>
                                      </p:tavLst>
                                    </p:anim>
                                    <p:anim calcmode="lin" valueType="num">
                                      <p:cBhvr>
                                        <p:cTn id="154" dur="500" fill="hold"/>
                                        <p:tgtEl>
                                          <p:spTgt spid="50"/>
                                        </p:tgtEl>
                                        <p:attrNameLst>
                                          <p:attrName>ppt_w</p:attrName>
                                        </p:attrNameLst>
                                      </p:cBhvr>
                                      <p:tavLst>
                                        <p:tav tm="0">
                                          <p:val>
                                            <p:strVal val="#ppt_w+.3"/>
                                          </p:val>
                                        </p:tav>
                                        <p:tav tm="50000">
                                          <p:val>
                                            <p:strVal val="#ppt_w+.3"/>
                                          </p:val>
                                        </p:tav>
                                        <p:tav tm="100000">
                                          <p:val>
                                            <p:strVal val="#ppt_w"/>
                                          </p:val>
                                        </p:tav>
                                      </p:tavLst>
                                    </p:anim>
                                    <p:anim calcmode="lin" valueType="num">
                                      <p:cBhvr>
                                        <p:cTn id="155" dur="500" fill="hold"/>
                                        <p:tgtEl>
                                          <p:spTgt spid="50"/>
                                        </p:tgtEl>
                                        <p:attrNameLst>
                                          <p:attrName>ppt_x</p:attrName>
                                        </p:attrNameLst>
                                      </p:cBhvr>
                                      <p:tavLst>
                                        <p:tav tm="0">
                                          <p:val>
                                            <p:strVal val="#ppt_x-.3"/>
                                          </p:val>
                                        </p:tav>
                                        <p:tav tm="50000">
                                          <p:val>
                                            <p:strVal val="#ppt_x"/>
                                          </p:val>
                                        </p:tav>
                                        <p:tav tm="100000">
                                          <p:val>
                                            <p:strVal val="#ppt_x"/>
                                          </p:val>
                                        </p:tav>
                                      </p:tavLst>
                                    </p:anim>
                                    <p:anim calcmode="lin" valueType="num">
                                      <p:cBhvr>
                                        <p:cTn id="156"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26" grpId="1" animBg="1"/>
      <p:bldP spid="27" grpId="0" animBg="1"/>
      <p:bldP spid="27" grpId="1" animBg="1"/>
      <p:bldP spid="29" grpId="0"/>
      <p:bldP spid="31" grpId="0" animBg="1"/>
      <p:bldP spid="31" grpId="1" animBg="1"/>
      <p:bldP spid="32" grpId="0" animBg="1"/>
      <p:bldP spid="32" grpId="1" animBg="1"/>
      <p:bldP spid="36" grpId="0"/>
      <p:bldP spid="37" grpId="0" animBg="1"/>
      <p:bldP spid="37" grpId="1" animBg="1"/>
      <p:bldP spid="38" grpId="0" animBg="1"/>
      <p:bldP spid="38" grpId="1" animBg="1"/>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sp>
        <p:nvSpPr>
          <p:cNvPr id="3" name="内容占位符 2"/>
          <p:cNvSpPr>
            <a:spLocks noGrp="1"/>
          </p:cNvSpPr>
          <p:nvPr>
            <p:ph idx="1"/>
          </p:nvPr>
        </p:nvSpPr>
        <p:spPr/>
        <p:txBody>
          <a:bodyPr/>
          <a:lstStyle/>
          <a:p>
            <a:r>
              <a:rPr lang="en-US" altLang="zh-CN" dirty="0" smtClean="0"/>
              <a:t>Without multi-programming</a:t>
            </a:r>
          </a:p>
          <a:p>
            <a:endParaRPr lang="en-US" altLang="zh-CN" dirty="0"/>
          </a:p>
          <a:p>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cxnSp>
        <p:nvCxnSpPr>
          <p:cNvPr id="13" name="直接连接符 12"/>
          <p:cNvCxnSpPr/>
          <p:nvPr/>
        </p:nvCxnSpPr>
        <p:spPr>
          <a:xfrm>
            <a:off x="1343144" y="2473012"/>
            <a:ext cx="924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17603" y="2016717"/>
            <a:ext cx="787395" cy="461665"/>
          </a:xfrm>
          <a:prstGeom prst="rect">
            <a:avLst/>
          </a:prstGeom>
          <a:noFill/>
        </p:spPr>
        <p:txBody>
          <a:bodyPr wrap="none" rtlCol="0">
            <a:spAutoFit/>
          </a:bodyPr>
          <a:lstStyle/>
          <a:p>
            <a:r>
              <a:rPr lang="en-US" altLang="zh-CN" sz="2400" b="1" dirty="0" smtClean="0">
                <a:solidFill>
                  <a:schemeClr val="accent5">
                    <a:lumMod val="75000"/>
                  </a:schemeClr>
                </a:solidFill>
              </a:rPr>
              <a:t>A (4)</a:t>
            </a:r>
            <a:endParaRPr lang="zh-CN" altLang="en-US" sz="2400" b="1" dirty="0">
              <a:solidFill>
                <a:schemeClr val="accent5">
                  <a:lumMod val="75000"/>
                </a:schemeClr>
              </a:solidFill>
            </a:endParaRPr>
          </a:p>
        </p:txBody>
      </p:sp>
      <p:cxnSp>
        <p:nvCxnSpPr>
          <p:cNvPr id="15" name="直接连接符 14"/>
          <p:cNvCxnSpPr/>
          <p:nvPr/>
        </p:nvCxnSpPr>
        <p:spPr>
          <a:xfrm>
            <a:off x="2394243" y="2473012"/>
            <a:ext cx="5313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67744" y="2031231"/>
            <a:ext cx="774571" cy="461665"/>
          </a:xfrm>
          <a:prstGeom prst="rect">
            <a:avLst/>
          </a:prstGeom>
          <a:noFill/>
        </p:spPr>
        <p:txBody>
          <a:bodyPr wrap="none" rtlCol="0">
            <a:spAutoFit/>
          </a:bodyPr>
          <a:lstStyle/>
          <a:p>
            <a:r>
              <a:rPr lang="en-US" altLang="zh-CN" sz="2400" b="1" dirty="0" smtClean="0">
                <a:solidFill>
                  <a:srgbClr val="FF0000"/>
                </a:solidFill>
              </a:rPr>
              <a:t>B (2)</a:t>
            </a:r>
            <a:endParaRPr lang="zh-CN" altLang="en-US" sz="2400" b="1" dirty="0">
              <a:solidFill>
                <a:srgbClr val="FF0000"/>
              </a:solidFill>
            </a:endParaRPr>
          </a:p>
        </p:txBody>
      </p:sp>
      <p:cxnSp>
        <p:nvCxnSpPr>
          <p:cNvPr id="17" name="直接连接符 16"/>
          <p:cNvCxnSpPr/>
          <p:nvPr/>
        </p:nvCxnSpPr>
        <p:spPr>
          <a:xfrm>
            <a:off x="2921596" y="3213100"/>
            <a:ext cx="1578396"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72000" y="2455718"/>
            <a:ext cx="132900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25577" y="1988840"/>
            <a:ext cx="787395" cy="461665"/>
          </a:xfrm>
          <a:prstGeom prst="rect">
            <a:avLst/>
          </a:prstGeom>
          <a:noFill/>
        </p:spPr>
        <p:txBody>
          <a:bodyPr wrap="none" rtlCol="0">
            <a:spAutoFit/>
          </a:bodyPr>
          <a:lstStyle/>
          <a:p>
            <a:r>
              <a:rPr lang="en-US" altLang="zh-CN" sz="2400" b="1" dirty="0" smtClean="0">
                <a:solidFill>
                  <a:schemeClr val="accent5">
                    <a:lumMod val="75000"/>
                  </a:schemeClr>
                </a:solidFill>
              </a:rPr>
              <a:t>A (6)</a:t>
            </a:r>
            <a:endParaRPr lang="zh-CN" altLang="en-US" sz="2400" b="1" dirty="0">
              <a:solidFill>
                <a:schemeClr val="accent5">
                  <a:lumMod val="75000"/>
                </a:schemeClr>
              </a:solidFill>
            </a:endParaRPr>
          </a:p>
        </p:txBody>
      </p:sp>
      <p:cxnSp>
        <p:nvCxnSpPr>
          <p:cNvPr id="25" name="直接箭头连接符 24"/>
          <p:cNvCxnSpPr/>
          <p:nvPr/>
        </p:nvCxnSpPr>
        <p:spPr>
          <a:xfrm>
            <a:off x="1343144" y="4221088"/>
            <a:ext cx="7837368"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94700" y="3690558"/>
            <a:ext cx="367408" cy="523220"/>
          </a:xfrm>
          <a:prstGeom prst="rect">
            <a:avLst/>
          </a:prstGeom>
          <a:noFill/>
        </p:spPr>
        <p:txBody>
          <a:bodyPr wrap="none" rtlCol="0">
            <a:spAutoFit/>
          </a:bodyPr>
          <a:lstStyle/>
          <a:p>
            <a:r>
              <a:rPr lang="en-US" altLang="zh-CN" sz="2800" b="1" dirty="0" smtClean="0"/>
              <a:t>4</a:t>
            </a:r>
            <a:endParaRPr lang="zh-CN" altLang="en-US" sz="2800" b="1" dirty="0"/>
          </a:p>
        </p:txBody>
      </p:sp>
      <p:sp>
        <p:nvSpPr>
          <p:cNvPr id="27" name="TextBox 26"/>
          <p:cNvSpPr txBox="1"/>
          <p:nvPr/>
        </p:nvSpPr>
        <p:spPr>
          <a:xfrm>
            <a:off x="2742772" y="3690558"/>
            <a:ext cx="367408" cy="523220"/>
          </a:xfrm>
          <a:prstGeom prst="rect">
            <a:avLst/>
          </a:prstGeom>
          <a:noFill/>
        </p:spPr>
        <p:txBody>
          <a:bodyPr wrap="none" rtlCol="0">
            <a:spAutoFit/>
          </a:bodyPr>
          <a:lstStyle/>
          <a:p>
            <a:r>
              <a:rPr lang="en-US" altLang="zh-CN" sz="2800" b="1" dirty="0" smtClean="0"/>
              <a:t>6</a:t>
            </a:r>
            <a:endParaRPr lang="zh-CN" altLang="en-US" sz="2800" b="1" dirty="0"/>
          </a:p>
        </p:txBody>
      </p:sp>
      <p:sp>
        <p:nvSpPr>
          <p:cNvPr id="28" name="TextBox 27"/>
          <p:cNvSpPr txBox="1"/>
          <p:nvPr/>
        </p:nvSpPr>
        <p:spPr>
          <a:xfrm>
            <a:off x="4240988" y="3690558"/>
            <a:ext cx="550151" cy="523220"/>
          </a:xfrm>
          <a:prstGeom prst="rect">
            <a:avLst/>
          </a:prstGeom>
          <a:noFill/>
        </p:spPr>
        <p:txBody>
          <a:bodyPr wrap="none" rtlCol="0">
            <a:spAutoFit/>
          </a:bodyPr>
          <a:lstStyle/>
          <a:p>
            <a:r>
              <a:rPr lang="en-US" altLang="zh-CN" sz="2800" b="1" dirty="0" smtClean="0"/>
              <a:t>10</a:t>
            </a:r>
            <a:endParaRPr lang="zh-CN" altLang="en-US" sz="2800" b="1" dirty="0"/>
          </a:p>
        </p:txBody>
      </p:sp>
      <p:sp>
        <p:nvSpPr>
          <p:cNvPr id="29" name="TextBox 28"/>
          <p:cNvSpPr txBox="1"/>
          <p:nvPr/>
        </p:nvSpPr>
        <p:spPr>
          <a:xfrm>
            <a:off x="7391198" y="3690558"/>
            <a:ext cx="550151" cy="523220"/>
          </a:xfrm>
          <a:prstGeom prst="rect">
            <a:avLst/>
          </a:prstGeom>
          <a:noFill/>
        </p:spPr>
        <p:txBody>
          <a:bodyPr wrap="none" rtlCol="0">
            <a:spAutoFit/>
          </a:bodyPr>
          <a:lstStyle/>
          <a:p>
            <a:r>
              <a:rPr lang="en-US" altLang="zh-CN" sz="2800" b="1" dirty="0" smtClean="0"/>
              <a:t>23</a:t>
            </a:r>
            <a:endParaRPr lang="zh-CN" altLang="en-US" sz="2800" b="1" dirty="0"/>
          </a:p>
        </p:txBody>
      </p:sp>
      <p:sp>
        <p:nvSpPr>
          <p:cNvPr id="30" name="TextBox 29"/>
          <p:cNvSpPr txBox="1"/>
          <p:nvPr/>
        </p:nvSpPr>
        <p:spPr>
          <a:xfrm>
            <a:off x="5652120" y="3690558"/>
            <a:ext cx="550151" cy="523220"/>
          </a:xfrm>
          <a:prstGeom prst="rect">
            <a:avLst/>
          </a:prstGeom>
          <a:noFill/>
        </p:spPr>
        <p:txBody>
          <a:bodyPr wrap="none" rtlCol="0">
            <a:spAutoFit/>
          </a:bodyPr>
          <a:lstStyle/>
          <a:p>
            <a:r>
              <a:rPr lang="en-US" altLang="zh-CN" sz="2800" b="1" dirty="0" smtClean="0"/>
              <a:t>16</a:t>
            </a:r>
            <a:endParaRPr lang="zh-CN" altLang="en-US" sz="2800" b="1" dirty="0"/>
          </a:p>
        </p:txBody>
      </p:sp>
      <p:sp>
        <p:nvSpPr>
          <p:cNvPr id="31" name="TextBox 30"/>
          <p:cNvSpPr txBox="1"/>
          <p:nvPr/>
        </p:nvSpPr>
        <p:spPr>
          <a:xfrm>
            <a:off x="8028384" y="3690558"/>
            <a:ext cx="550151" cy="523220"/>
          </a:xfrm>
          <a:prstGeom prst="rect">
            <a:avLst/>
          </a:prstGeom>
          <a:noFill/>
        </p:spPr>
        <p:txBody>
          <a:bodyPr wrap="none" rtlCol="0">
            <a:spAutoFit/>
          </a:bodyPr>
          <a:lstStyle/>
          <a:p>
            <a:r>
              <a:rPr lang="en-US" altLang="zh-CN" sz="2800" b="1" dirty="0" smtClean="0"/>
              <a:t>25</a:t>
            </a:r>
            <a:endParaRPr lang="zh-CN" altLang="en-US" sz="2800" b="1" dirty="0"/>
          </a:p>
        </p:txBody>
      </p:sp>
      <p:sp>
        <p:nvSpPr>
          <p:cNvPr id="32" name="TextBox 31"/>
          <p:cNvSpPr txBox="1"/>
          <p:nvPr/>
        </p:nvSpPr>
        <p:spPr>
          <a:xfrm>
            <a:off x="1187624" y="3691632"/>
            <a:ext cx="367408" cy="523220"/>
          </a:xfrm>
          <a:prstGeom prst="rect">
            <a:avLst/>
          </a:prstGeom>
          <a:noFill/>
        </p:spPr>
        <p:txBody>
          <a:bodyPr wrap="none" rtlCol="0">
            <a:spAutoFit/>
          </a:bodyPr>
          <a:lstStyle/>
          <a:p>
            <a:r>
              <a:rPr lang="en-US" altLang="zh-CN" sz="2800" b="1" dirty="0" smtClean="0"/>
              <a:t>0</a:t>
            </a:r>
            <a:endParaRPr lang="zh-CN" altLang="en-US" sz="2800" b="1" dirty="0"/>
          </a:p>
        </p:txBody>
      </p:sp>
      <p:sp>
        <p:nvSpPr>
          <p:cNvPr id="33" name="Cloud 10"/>
          <p:cNvSpPr/>
          <p:nvPr/>
        </p:nvSpPr>
        <p:spPr>
          <a:xfrm>
            <a:off x="3997784" y="4365104"/>
            <a:ext cx="4248472" cy="2149094"/>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CPU utilization = 14/25 = 0.56</a:t>
            </a:r>
            <a:endParaRPr lang="zh-CN" altLang="en-US" sz="3200" b="1" dirty="0"/>
          </a:p>
        </p:txBody>
      </p:sp>
      <p:cxnSp>
        <p:nvCxnSpPr>
          <p:cNvPr id="34" name="直接连接符 33"/>
          <p:cNvCxnSpPr/>
          <p:nvPr/>
        </p:nvCxnSpPr>
        <p:spPr>
          <a:xfrm>
            <a:off x="5901004" y="3203955"/>
            <a:ext cx="1766827" cy="0"/>
          </a:xfrm>
          <a:prstGeom prst="line">
            <a:avLst/>
          </a:prstGeom>
          <a:ln w="5715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714952" y="2473012"/>
            <a:ext cx="5313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88453" y="2031231"/>
            <a:ext cx="774571" cy="461665"/>
          </a:xfrm>
          <a:prstGeom prst="rect">
            <a:avLst/>
          </a:prstGeom>
          <a:noFill/>
        </p:spPr>
        <p:txBody>
          <a:bodyPr wrap="none" rtlCol="0">
            <a:spAutoFit/>
          </a:bodyPr>
          <a:lstStyle/>
          <a:p>
            <a:r>
              <a:rPr lang="en-US" altLang="zh-CN" sz="2400" b="1" dirty="0" smtClean="0">
                <a:solidFill>
                  <a:srgbClr val="FF0000"/>
                </a:solidFill>
              </a:rPr>
              <a:t>B (2)</a:t>
            </a:r>
            <a:endParaRPr lang="zh-CN" altLang="en-US" sz="2400" b="1" dirty="0">
              <a:solidFill>
                <a:srgbClr val="FF0000"/>
              </a:solidFill>
            </a:endParaRPr>
          </a:p>
        </p:txBody>
      </p:sp>
      <p:pic>
        <p:nvPicPr>
          <p:cNvPr id="46" name="Picture 11" descr="C:\Users\mlinking\Pictures\CPU-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560" y="2060848"/>
            <a:ext cx="872992" cy="71952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70096" y="2457750"/>
            <a:ext cx="580608" cy="369332"/>
          </a:xfrm>
          <a:prstGeom prst="rect">
            <a:avLst/>
          </a:prstGeom>
          <a:noFill/>
        </p:spPr>
        <p:txBody>
          <a:bodyPr wrap="none" rtlCol="0">
            <a:spAutoFit/>
          </a:bodyPr>
          <a:lstStyle/>
          <a:p>
            <a:r>
              <a:rPr lang="en-US" altLang="zh-CN" b="1" dirty="0" smtClean="0"/>
              <a:t>CPU</a:t>
            </a:r>
            <a:endParaRPr lang="zh-CN" altLang="en-US" b="1" dirty="0"/>
          </a:p>
        </p:txBody>
      </p:sp>
      <p:pic>
        <p:nvPicPr>
          <p:cNvPr id="48" name="Picture 15" descr="C:\Users\mlinking\Pictures\HDD.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98913">
            <a:off x="232092" y="2769037"/>
            <a:ext cx="987717" cy="97514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512" y="3440019"/>
            <a:ext cx="401072" cy="369332"/>
          </a:xfrm>
          <a:prstGeom prst="rect">
            <a:avLst/>
          </a:prstGeom>
          <a:noFill/>
        </p:spPr>
        <p:txBody>
          <a:bodyPr wrap="none" rtlCol="0">
            <a:spAutoFit/>
          </a:bodyPr>
          <a:lstStyle/>
          <a:p>
            <a:r>
              <a:rPr lang="en-US" altLang="zh-CN" b="1" dirty="0" smtClean="0"/>
              <a:t>IO</a:t>
            </a:r>
            <a:endParaRPr lang="zh-CN" altLang="en-US" b="1" dirty="0"/>
          </a:p>
        </p:txBody>
      </p:sp>
      <p:cxnSp>
        <p:nvCxnSpPr>
          <p:cNvPr id="50" name="直接连接符 49"/>
          <p:cNvCxnSpPr/>
          <p:nvPr/>
        </p:nvCxnSpPr>
        <p:spPr>
          <a:xfrm>
            <a:off x="2926476" y="2450505"/>
            <a:ext cx="0" cy="7534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557486" y="2435402"/>
            <a:ext cx="0" cy="7534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897172" y="2420888"/>
            <a:ext cx="0" cy="7534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682858" y="2445012"/>
            <a:ext cx="0" cy="7534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273436" y="2435402"/>
            <a:ext cx="0" cy="129476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343144" y="2435401"/>
            <a:ext cx="0" cy="129476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139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a:xfrm>
            <a:off x="457200" y="528016"/>
            <a:ext cx="8686800" cy="6329983"/>
          </a:xfrm>
        </p:spPr>
        <p:txBody>
          <a:bodyPr>
            <a:normAutofit/>
          </a:bodyPr>
          <a:lstStyle/>
          <a:p>
            <a:r>
              <a:rPr lang="en-US" altLang="zh-CN" dirty="0" smtClean="0"/>
              <a:t>CTSS at MIT (</a:t>
            </a:r>
            <a:r>
              <a:rPr lang="en-US" altLang="zh-CN" b="1" u="sng" dirty="0" smtClean="0"/>
              <a:t>1961</a:t>
            </a:r>
            <a:r>
              <a:rPr lang="en-US" altLang="zh-CN" dirty="0" smtClean="0"/>
              <a:t>)</a:t>
            </a:r>
          </a:p>
          <a:p>
            <a:pPr lvl="1"/>
            <a:r>
              <a:rPr lang="en-US" altLang="zh-CN" dirty="0"/>
              <a:t>The "Compatible" in the name refers to compatibility with the </a:t>
            </a:r>
            <a:r>
              <a:rPr lang="en-US" altLang="zh-CN" u="sng" dirty="0"/>
              <a:t>standard batch processing OS </a:t>
            </a:r>
            <a:r>
              <a:rPr lang="en-US" altLang="zh-CN" dirty="0"/>
              <a:t>for the IBM 7094, the FORTRAN Monitor System (FMS</a:t>
            </a:r>
            <a:r>
              <a:rPr lang="en-US" altLang="zh-CN" dirty="0" smtClean="0"/>
              <a:t>)</a:t>
            </a:r>
          </a:p>
          <a:p>
            <a:pPr lvl="2"/>
            <a:r>
              <a:rPr lang="en-US" altLang="zh-CN" dirty="0"/>
              <a:t>CTSS ran an unaltered copy of FMS, processing a standard batch stream, in a </a:t>
            </a:r>
            <a:r>
              <a:rPr lang="en-US" altLang="zh-CN" u="sng" dirty="0"/>
              <a:t>pseudo-virtual 7094 </a:t>
            </a:r>
            <a:r>
              <a:rPr lang="en-US" altLang="zh-CN" dirty="0"/>
              <a:t>provided by its background facility.</a:t>
            </a:r>
          </a:p>
          <a:p>
            <a:pPr lvl="3"/>
            <a:r>
              <a:rPr lang="en-US" altLang="zh-CN" dirty="0"/>
              <a:t>Background FMS jobs could access tapes normally, but could not interfere with foreground time-sharing processes or the resources used to support them</a:t>
            </a:r>
            <a:r>
              <a:rPr lang="en-US" altLang="zh-CN" dirty="0" smtClean="0"/>
              <a:t>.</a:t>
            </a:r>
          </a:p>
          <a:p>
            <a:pPr lvl="2"/>
            <a:r>
              <a:rPr lang="en-US" altLang="zh-CN" dirty="0"/>
              <a:t>CTSS used a modified IBM 7094 mainframe computer that supports two 32,768 36-bit word banks of core memory, up to 112 </a:t>
            </a:r>
            <a:r>
              <a:rPr lang="en-US" altLang="zh-CN" b="1" u="sng" dirty="0" err="1"/>
              <a:t>teleprinter</a:t>
            </a:r>
            <a:r>
              <a:rPr lang="en-US" altLang="zh-CN" b="1" u="sng" dirty="0"/>
              <a:t> terminals</a:t>
            </a:r>
            <a:r>
              <a:rPr lang="en-US" altLang="zh-CN" dirty="0"/>
              <a:t>, two custom high speed vector graphics displays, IBM 729 tape drives and an IBM 1301 disk storage (</a:t>
            </a:r>
            <a:r>
              <a:rPr lang="en-US" altLang="zh-CN" sz="1800" dirty="0"/>
              <a:t>later upgraded to an IBM 1302, with 38 million word capacity</a:t>
            </a:r>
            <a:r>
              <a:rPr lang="en-US" altLang="zh-CN" dirty="0"/>
              <a:t>) </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矩形 4"/>
          <p:cNvSpPr/>
          <p:nvPr/>
        </p:nvSpPr>
        <p:spPr>
          <a:xfrm>
            <a:off x="3920711" y="240350"/>
            <a:ext cx="5207648" cy="307777"/>
          </a:xfrm>
          <a:prstGeom prst="rect">
            <a:avLst/>
          </a:prstGeom>
        </p:spPr>
        <p:txBody>
          <a:bodyPr wrap="square">
            <a:spAutoFit/>
          </a:bodyPr>
          <a:lstStyle/>
          <a:p>
            <a:r>
              <a:rPr lang="en-US" altLang="zh-CN" sz="1400" dirty="0"/>
              <a:t>http://en.wikipedia.org/wiki/Compatible_Time-Sharing_System</a:t>
            </a:r>
            <a:endParaRPr lang="zh-CN" altLang="en-US" sz="1400" dirty="0"/>
          </a:p>
        </p:txBody>
      </p:sp>
      <p:sp>
        <p:nvSpPr>
          <p:cNvPr id="6" name="矩形 5"/>
          <p:cNvSpPr/>
          <p:nvPr/>
        </p:nvSpPr>
        <p:spPr>
          <a:xfrm>
            <a:off x="5033076" y="-27384"/>
            <a:ext cx="3692806" cy="400110"/>
          </a:xfrm>
          <a:prstGeom prst="rect">
            <a:avLst/>
          </a:prstGeom>
        </p:spPr>
        <p:txBody>
          <a:bodyPr wrap="none">
            <a:spAutoFit/>
          </a:bodyPr>
          <a:lstStyle/>
          <a:p>
            <a:r>
              <a:rPr lang="en-US" altLang="zh-CN" sz="2000" b="1" dirty="0">
                <a:solidFill>
                  <a:srgbClr val="FF0000"/>
                </a:solidFill>
              </a:rPr>
              <a:t>C</a:t>
            </a:r>
            <a:r>
              <a:rPr lang="en-US" altLang="zh-CN" sz="2000" b="1" dirty="0"/>
              <a:t>ompatible </a:t>
            </a:r>
            <a:r>
              <a:rPr lang="en-US" altLang="zh-CN" sz="2000" b="1" dirty="0">
                <a:solidFill>
                  <a:srgbClr val="FF0000"/>
                </a:solidFill>
              </a:rPr>
              <a:t>T</a:t>
            </a:r>
            <a:r>
              <a:rPr lang="en-US" altLang="zh-CN" sz="2000" b="1" dirty="0"/>
              <a:t>ime-</a:t>
            </a:r>
            <a:r>
              <a:rPr lang="en-US" altLang="zh-CN" sz="2000" b="1" dirty="0">
                <a:solidFill>
                  <a:srgbClr val="FF0000"/>
                </a:solidFill>
              </a:rPr>
              <a:t>S</a:t>
            </a:r>
            <a:r>
              <a:rPr lang="en-US" altLang="zh-CN" sz="2000" b="1" dirty="0"/>
              <a:t>haring </a:t>
            </a:r>
            <a:r>
              <a:rPr lang="en-US" altLang="zh-CN" sz="2000" b="1" dirty="0">
                <a:solidFill>
                  <a:srgbClr val="FF0000"/>
                </a:solidFill>
              </a:rPr>
              <a:t>S</a:t>
            </a:r>
            <a:r>
              <a:rPr lang="en-US" altLang="zh-CN" sz="2000" b="1" dirty="0"/>
              <a:t>ystem</a:t>
            </a:r>
            <a:endParaRPr lang="zh-CN" altLang="en-US" sz="2000" b="1" dirty="0"/>
          </a:p>
        </p:txBody>
      </p:sp>
    </p:spTree>
    <p:extLst>
      <p:ext uri="{BB962C8B-B14F-4D97-AF65-F5344CB8AC3E}">
        <p14:creationId xmlns:p14="http://schemas.microsoft.com/office/powerpoint/2010/main" val="266694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fontScale="90000"/>
          </a:bodyPr>
          <a:lstStyle/>
          <a:p>
            <a:r>
              <a:rPr lang="en-US" altLang="zh-CN" dirty="0" smtClean="0"/>
              <a:t>Goals of this part</a:t>
            </a:r>
            <a:endParaRPr lang="zh-CN" altLang="en-US" dirty="0"/>
          </a:p>
        </p:txBody>
      </p:sp>
      <p:sp>
        <p:nvSpPr>
          <p:cNvPr id="3" name="Content Placeholder 2"/>
          <p:cNvSpPr>
            <a:spLocks noGrp="1"/>
          </p:cNvSpPr>
          <p:nvPr>
            <p:ph idx="1"/>
          </p:nvPr>
        </p:nvSpPr>
        <p:spPr/>
        <p:txBody>
          <a:bodyPr>
            <a:normAutofit/>
          </a:bodyPr>
          <a:lstStyle/>
          <a:p>
            <a:r>
              <a:rPr lang="en-US" altLang="zh-CN" dirty="0" smtClean="0"/>
              <a:t>Know the evolution of Oss</a:t>
            </a:r>
          </a:p>
          <a:p>
            <a:pPr lvl="1"/>
            <a:r>
              <a:rPr lang="en-US" altLang="zh-CN" dirty="0" smtClean="0"/>
              <a:t>Understand the requirements for Oss</a:t>
            </a:r>
          </a:p>
          <a:p>
            <a:pPr lvl="2"/>
            <a:r>
              <a:rPr lang="en-US" altLang="zh-CN" dirty="0" smtClean="0"/>
              <a:t>Provide friendly interface for users</a:t>
            </a:r>
          </a:p>
          <a:p>
            <a:pPr lvl="2"/>
            <a:r>
              <a:rPr lang="en-US" altLang="zh-CN" dirty="0" smtClean="0"/>
              <a:t>Manage the resources for the multitasked/</a:t>
            </a:r>
            <a:r>
              <a:rPr lang="en-US" altLang="zh-CN" b="1" dirty="0" smtClean="0"/>
              <a:t>multi-programmed</a:t>
            </a:r>
            <a:r>
              <a:rPr lang="en-US" altLang="zh-CN" dirty="0" smtClean="0"/>
              <a:t> programs/</a:t>
            </a:r>
            <a:r>
              <a:rPr lang="en-US" altLang="zh-CN" b="1" dirty="0" smtClean="0"/>
              <a:t>processes</a:t>
            </a:r>
          </a:p>
          <a:p>
            <a:r>
              <a:rPr lang="en-US" altLang="zh-CN" dirty="0" smtClean="0"/>
              <a:t>Know the categories of Oss</a:t>
            </a:r>
          </a:p>
          <a:p>
            <a:pPr lvl="1"/>
            <a:r>
              <a:rPr lang="en-US" altLang="zh-CN" dirty="0" smtClean="0"/>
              <a:t>Batch OS</a:t>
            </a:r>
          </a:p>
          <a:p>
            <a:pPr lvl="1"/>
            <a:r>
              <a:rPr lang="en-US" altLang="zh-CN" dirty="0" smtClean="0"/>
              <a:t>Time-sharing OS</a:t>
            </a:r>
          </a:p>
          <a:p>
            <a:pPr lvl="1"/>
            <a:r>
              <a:rPr lang="en-US" altLang="zh-CN" dirty="0" smtClean="0"/>
              <a:t>PC OS</a:t>
            </a:r>
          </a:p>
          <a:p>
            <a:pPr lvl="1"/>
            <a:r>
              <a:rPr lang="en-US" altLang="zh-CN" dirty="0" smtClean="0"/>
              <a:t>…</a:t>
            </a:r>
          </a:p>
          <a:p>
            <a:pPr lvl="1"/>
            <a:endParaRPr lang="en-US" altLang="zh-CN" dirty="0" smtClean="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1962: MULTICS @ MIT</a:t>
            </a:r>
            <a:endParaRPr lang="zh-CN" altLang="en-US" dirty="0"/>
          </a:p>
        </p:txBody>
      </p:sp>
      <p:sp>
        <p:nvSpPr>
          <p:cNvPr id="3" name="内容占位符 2"/>
          <p:cNvSpPr>
            <a:spLocks noGrp="1"/>
          </p:cNvSpPr>
          <p:nvPr>
            <p:ph idx="1"/>
          </p:nvPr>
        </p:nvSpPr>
        <p:spPr>
          <a:xfrm>
            <a:off x="457200" y="1000108"/>
            <a:ext cx="8686800" cy="5669252"/>
          </a:xfrm>
        </p:spPr>
        <p:txBody>
          <a:bodyPr>
            <a:normAutofit/>
          </a:bodyPr>
          <a:lstStyle/>
          <a:p>
            <a:r>
              <a:rPr lang="en-US" altLang="zh-CN" dirty="0" smtClean="0"/>
              <a:t>Ambitious project!</a:t>
            </a:r>
          </a:p>
          <a:p>
            <a:pPr lvl="1"/>
            <a:r>
              <a:rPr lang="en-US" altLang="zh-CN" dirty="0" err="1"/>
              <a:t>MULTiplexed</a:t>
            </a:r>
            <a:r>
              <a:rPr lang="en-US" altLang="zh-CN" dirty="0"/>
              <a:t> Information and Computing Service</a:t>
            </a:r>
          </a:p>
          <a:p>
            <a:r>
              <a:rPr lang="en-US" altLang="zh-CN" dirty="0" smtClean="0"/>
              <a:t>Goals of MULTICS</a:t>
            </a:r>
          </a:p>
          <a:p>
            <a:pPr lvl="1"/>
            <a:r>
              <a:rPr lang="en-US" altLang="zh-CN" u="sng" dirty="0" smtClean="0"/>
              <a:t>Provide service for all users in Boston city</a:t>
            </a:r>
          </a:p>
          <a:p>
            <a:pPr lvl="2"/>
            <a:r>
              <a:rPr lang="en-US" altLang="zh-CN" dirty="0" smtClean="0"/>
              <a:t>Many terminals connected into (time-sharing) mainframes through phone lines</a:t>
            </a:r>
          </a:p>
          <a:p>
            <a:pPr lvl="1"/>
            <a:r>
              <a:rPr lang="en-US" altLang="zh-CN" dirty="0" smtClean="0"/>
              <a:t>Support computing and </a:t>
            </a:r>
            <a:r>
              <a:rPr lang="en-US" altLang="zh-CN" b="1" u="sng" dirty="0" smtClean="0">
                <a:solidFill>
                  <a:srgbClr val="FF0000"/>
                </a:solidFill>
              </a:rPr>
              <a:t>time-sharing</a:t>
            </a:r>
          </a:p>
          <a:p>
            <a:pPr lvl="1"/>
            <a:r>
              <a:rPr lang="en-US" altLang="zh-CN" dirty="0" smtClean="0"/>
              <a:t>Reliable huge file systems</a:t>
            </a:r>
          </a:p>
          <a:p>
            <a:pPr lvl="2"/>
            <a:r>
              <a:rPr lang="en-US" altLang="zh-CN" dirty="0" smtClean="0"/>
              <a:t>Store data for so many users</a:t>
            </a:r>
            <a:endParaRPr lang="en-US" altLang="zh-CN" dirty="0"/>
          </a:p>
          <a:p>
            <a:pPr lvl="1"/>
            <a:r>
              <a:rPr lang="en-US" altLang="zh-CN" dirty="0" smtClean="0"/>
              <a:t>Information sharing among users</a:t>
            </a:r>
          </a:p>
          <a:p>
            <a:pPr lvl="1"/>
            <a:r>
              <a:rPr lang="en-US" altLang="zh-CN" dirty="0" smtClean="0"/>
              <a:t>Etc.</a:t>
            </a:r>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Cloud 10"/>
          <p:cNvSpPr/>
          <p:nvPr/>
        </p:nvSpPr>
        <p:spPr>
          <a:xfrm>
            <a:off x="5364088" y="3569545"/>
            <a:ext cx="4704419" cy="2379735"/>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Regretfully, MULTICS was not implemented </a:t>
            </a:r>
            <a:endParaRPr lang="zh-CN" altLang="en-US" sz="3200" b="1" dirty="0"/>
          </a:p>
        </p:txBody>
      </p:sp>
      <p:sp>
        <p:nvSpPr>
          <p:cNvPr id="6" name="矩形 5"/>
          <p:cNvSpPr/>
          <p:nvPr/>
        </p:nvSpPr>
        <p:spPr>
          <a:xfrm>
            <a:off x="4836438" y="827420"/>
            <a:ext cx="4288675" cy="369332"/>
          </a:xfrm>
          <a:prstGeom prst="rect">
            <a:avLst/>
          </a:prstGeom>
        </p:spPr>
        <p:txBody>
          <a:bodyPr wrap="none">
            <a:spAutoFit/>
          </a:bodyPr>
          <a:lstStyle/>
          <a:p>
            <a:r>
              <a:rPr lang="en-US" altLang="zh-CN" dirty="0"/>
              <a:t>PPTs.2010\Part II Evolution of OS - Add.pptx</a:t>
            </a:r>
            <a:endParaRPr lang="zh-CN" altLang="en-US" dirty="0"/>
          </a:p>
        </p:txBody>
      </p:sp>
    </p:spTree>
    <p:extLst>
      <p:ext uri="{BB962C8B-B14F-4D97-AF65-F5344CB8AC3E}">
        <p14:creationId xmlns:p14="http://schemas.microsoft.com/office/powerpoint/2010/main" val="80292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1000"/>
                                        <p:tgtEl>
                                          <p:spTgt spid="3">
                                            <p:txEl>
                                              <p:pRg st="9" end="9"/>
                                            </p:txEl>
                                          </p:spTgt>
                                        </p:tgtEl>
                                      </p:cBhvr>
                                    </p:animEffect>
                                    <p:anim calcmode="lin" valueType="num">
                                      <p:cBhvr>
                                        <p:cTn id="3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en-US" altLang="zh-CN" dirty="0" smtClean="0"/>
              <a:t>Many properties of modern OSs were first proposed in MULTICS!</a:t>
            </a:r>
          </a:p>
          <a:p>
            <a:pPr lvl="1"/>
            <a:r>
              <a:rPr lang="en-US" altLang="zh-CN" b="1" u="sng" dirty="0" smtClean="0"/>
              <a:t>Segmentation</a:t>
            </a:r>
            <a:r>
              <a:rPr lang="en-US" altLang="zh-CN" dirty="0" smtClean="0"/>
              <a:t> (key technique for virtual memory later) was proposed</a:t>
            </a:r>
          </a:p>
          <a:p>
            <a:pPr lvl="2"/>
            <a:r>
              <a:rPr lang="en-US" altLang="zh-CN" dirty="0" smtClean="0"/>
              <a:t>18 bits segment address and 16 bits offset</a:t>
            </a:r>
            <a:endParaRPr lang="en-US" altLang="zh-CN" dirty="0"/>
          </a:p>
          <a:p>
            <a:pPr lvl="1"/>
            <a:r>
              <a:rPr lang="en-US" altLang="zh-CN" b="1" u="sng" dirty="0" smtClean="0"/>
              <a:t>Multi-level tree structure for file system</a:t>
            </a:r>
          </a:p>
          <a:p>
            <a:pPr lvl="2"/>
            <a:r>
              <a:rPr lang="en-US" altLang="zh-CN" dirty="0" smtClean="0"/>
              <a:t>Users can construct their own sub-directories</a:t>
            </a:r>
            <a:endParaRPr lang="en-US" altLang="zh-CN" dirty="0"/>
          </a:p>
          <a:p>
            <a:pPr lvl="1"/>
            <a:r>
              <a:rPr lang="en-US" altLang="zh-CN" dirty="0" smtClean="0"/>
              <a:t>Could </a:t>
            </a:r>
            <a:r>
              <a:rPr lang="en-US" altLang="zh-CN" b="1" u="sng" dirty="0" smtClean="0"/>
              <a:t>protect users’ files</a:t>
            </a:r>
          </a:p>
          <a:p>
            <a:pPr lvl="1"/>
            <a:r>
              <a:rPr lang="en-US" altLang="zh-CN" dirty="0" smtClean="0"/>
              <a:t>Execution of each program (process later) was safe</a:t>
            </a:r>
          </a:p>
          <a:p>
            <a:pPr lvl="1"/>
            <a:r>
              <a:rPr lang="en-US" altLang="zh-CN" b="1" u="sng" dirty="0" smtClean="0"/>
              <a:t>Support multi-processor system</a:t>
            </a:r>
          </a:p>
          <a:p>
            <a:endParaRPr lang="zh-CN" altLang="en-US" dirty="0"/>
          </a:p>
        </p:txBody>
      </p:sp>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5" name="矩形 4"/>
          <p:cNvSpPr/>
          <p:nvPr/>
        </p:nvSpPr>
        <p:spPr>
          <a:xfrm>
            <a:off x="4836438" y="620688"/>
            <a:ext cx="4288675" cy="369332"/>
          </a:xfrm>
          <a:prstGeom prst="rect">
            <a:avLst/>
          </a:prstGeom>
        </p:spPr>
        <p:txBody>
          <a:bodyPr wrap="none">
            <a:spAutoFit/>
          </a:bodyPr>
          <a:lstStyle/>
          <a:p>
            <a:r>
              <a:rPr lang="en-US" altLang="zh-CN" dirty="0"/>
              <a:t>PPTs.2010\Part II Evolution of OS - Add.pptx</a:t>
            </a:r>
            <a:endParaRPr lang="zh-CN" altLang="en-US" dirty="0"/>
          </a:p>
        </p:txBody>
      </p:sp>
    </p:spTree>
    <p:extLst>
      <p:ext uri="{BB962C8B-B14F-4D97-AF65-F5344CB8AC3E}">
        <p14:creationId xmlns:p14="http://schemas.microsoft.com/office/powerpoint/2010/main" val="217607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6" name="Picture 8"/>
          <p:cNvPicPr>
            <a:picLocks noChangeAspect="1" noChangeArrowheads="1"/>
          </p:cNvPicPr>
          <p:nvPr/>
        </p:nvPicPr>
        <p:blipFill>
          <a:blip r:embed="rId3" cstate="print"/>
          <a:srcRect/>
          <a:stretch>
            <a:fillRect/>
          </a:stretch>
        </p:blipFill>
        <p:spPr bwMode="auto">
          <a:xfrm>
            <a:off x="0" y="4071941"/>
            <a:ext cx="1428728" cy="1911321"/>
          </a:xfrm>
          <a:prstGeom prst="rect">
            <a:avLst/>
          </a:prstGeom>
          <a:noFill/>
          <a:ln w="9525">
            <a:noFill/>
            <a:miter lim="800000"/>
            <a:headEnd/>
            <a:tailEnd/>
          </a:ln>
        </p:spPr>
      </p:pic>
      <p:pic>
        <p:nvPicPr>
          <p:cNvPr id="222215" name="Picture 7"/>
          <p:cNvPicPr>
            <a:picLocks noChangeAspect="1" noChangeArrowheads="1"/>
          </p:cNvPicPr>
          <p:nvPr/>
        </p:nvPicPr>
        <p:blipFill>
          <a:blip r:embed="rId4" cstate="print"/>
          <a:srcRect/>
          <a:stretch>
            <a:fillRect/>
          </a:stretch>
        </p:blipFill>
        <p:spPr bwMode="auto">
          <a:xfrm>
            <a:off x="6686582" y="3357562"/>
            <a:ext cx="2457450" cy="1657350"/>
          </a:xfrm>
          <a:prstGeom prst="rect">
            <a:avLst/>
          </a:prstGeom>
          <a:noFill/>
          <a:ln w="9525">
            <a:noFill/>
            <a:miter lim="800000"/>
            <a:headEnd/>
            <a:tailEnd/>
          </a:ln>
        </p:spPr>
      </p:pic>
      <p:sp>
        <p:nvSpPr>
          <p:cNvPr id="4" name="Slide Number Placeholder 2"/>
          <p:cNvSpPr>
            <a:spLocks noGrp="1"/>
          </p:cNvSpPr>
          <p:nvPr>
            <p:ph type="sldNum" sz="quarter" idx="10"/>
          </p:nvPr>
        </p:nvSpPr>
        <p:spPr/>
        <p:txBody>
          <a:bodyPr/>
          <a:lstStyle/>
          <a:p>
            <a:fld id="{5C0A3FD9-792F-43F6-846A-276439E739D6}" type="slidenum">
              <a:rPr lang="zh-TW" altLang="en-US"/>
              <a:pPr/>
              <a:t>22</a:t>
            </a:fld>
            <a:endParaRPr lang="en-US" altLang="zh-TW"/>
          </a:p>
        </p:txBody>
      </p:sp>
      <p:sp>
        <p:nvSpPr>
          <p:cNvPr id="133123" name="Rectangle 3"/>
          <p:cNvSpPr>
            <a:spLocks noGrp="1" noChangeArrowheads="1"/>
          </p:cNvSpPr>
          <p:nvPr>
            <p:ph type="title"/>
          </p:nvPr>
        </p:nvSpPr>
        <p:spPr>
          <a:xfrm>
            <a:off x="0" y="71414"/>
            <a:ext cx="8229600" cy="654032"/>
          </a:xfrm>
        </p:spPr>
        <p:txBody>
          <a:bodyPr>
            <a:normAutofit fontScale="90000"/>
          </a:bodyPr>
          <a:lstStyle/>
          <a:p>
            <a:pPr algn="l"/>
            <a:endParaRPr lang="en-US" altLang="zh-CN" dirty="0">
              <a:ea typeface="宋体" pitchFamily="2" charset="-122"/>
            </a:endParaRPr>
          </a:p>
        </p:txBody>
      </p:sp>
      <p:sp>
        <p:nvSpPr>
          <p:cNvPr id="133125" name="Rectangle 5"/>
          <p:cNvSpPr>
            <a:spLocks noChangeArrowheads="1"/>
          </p:cNvSpPr>
          <p:nvPr/>
        </p:nvSpPr>
        <p:spPr bwMode="auto">
          <a:xfrm>
            <a:off x="685800" y="662006"/>
            <a:ext cx="8458200" cy="5410200"/>
          </a:xfrm>
          <a:prstGeom prst="rect">
            <a:avLst/>
          </a:prstGeom>
          <a:noFill/>
          <a:ln w="9525">
            <a:noFill/>
            <a:miter lim="800000"/>
            <a:headEnd/>
            <a:tailEnd/>
          </a:ln>
          <a:effectLst/>
        </p:spPr>
        <p:txBody>
          <a:bodyPr/>
          <a:lstStyle/>
          <a:p>
            <a:pPr marL="342900" lvl="1" indent="-342900">
              <a:spcBef>
                <a:spcPct val="20000"/>
              </a:spcBef>
              <a:buFontTx/>
              <a:buChar char="•"/>
            </a:pPr>
            <a:r>
              <a:rPr lang="en-US" altLang="zh-CN" sz="3200" b="1" dirty="0" smtClean="0">
                <a:solidFill>
                  <a:srgbClr val="0070C0"/>
                </a:solidFill>
                <a:ea typeface="宋体" pitchFamily="2" charset="-122"/>
              </a:rPr>
              <a:t>Multiprogramming/timesharing</a:t>
            </a:r>
            <a:endParaRPr lang="en-US" altLang="zh-CN" sz="3200" dirty="0" smtClean="0">
              <a:solidFill>
                <a:srgbClr val="0070C0"/>
              </a:solidFill>
              <a:ea typeface="宋体" pitchFamily="2" charset="-122"/>
            </a:endParaRPr>
          </a:p>
          <a:p>
            <a:pPr marL="342900" indent="-342900" eaLnBrk="1" hangingPunct="1">
              <a:spcBef>
                <a:spcPct val="20000"/>
              </a:spcBef>
              <a:buFontTx/>
              <a:buChar char="•"/>
            </a:pPr>
            <a:r>
              <a:rPr lang="en-US" altLang="zh-CN" sz="3600" dirty="0" err="1" smtClean="0">
                <a:solidFill>
                  <a:schemeClr val="accent2"/>
                </a:solidFill>
                <a:ea typeface="宋体" pitchFamily="2" charset="-122"/>
              </a:rPr>
              <a:t>OSes</a:t>
            </a:r>
            <a:r>
              <a:rPr lang="en-US" altLang="zh-CN" sz="3600" dirty="0" smtClean="0">
                <a:solidFill>
                  <a:schemeClr val="accent2"/>
                </a:solidFill>
                <a:ea typeface="宋体" pitchFamily="2" charset="-122"/>
              </a:rPr>
              <a:t> </a:t>
            </a:r>
            <a:r>
              <a:rPr lang="en-US" altLang="zh-CN" sz="3600" dirty="0">
                <a:solidFill>
                  <a:schemeClr val="accent2"/>
                </a:solidFill>
                <a:ea typeface="宋体" pitchFamily="2" charset="-122"/>
              </a:rPr>
              <a:t>Developed:</a:t>
            </a:r>
          </a:p>
          <a:p>
            <a:pPr marL="742950" lvl="1" indent="-285750" eaLnBrk="1" hangingPunct="1">
              <a:spcBef>
                <a:spcPct val="20000"/>
              </a:spcBef>
              <a:buFontTx/>
              <a:buChar char="–"/>
            </a:pPr>
            <a:r>
              <a:rPr lang="en-US" altLang="zh-CN" sz="3200" dirty="0" smtClean="0">
                <a:solidFill>
                  <a:schemeClr val="tx1"/>
                </a:solidFill>
                <a:ea typeface="宋体" pitchFamily="2" charset="-122"/>
              </a:rPr>
              <a:t>CTSS</a:t>
            </a:r>
          </a:p>
          <a:p>
            <a:pPr marL="742950" lvl="1" indent="-285750" eaLnBrk="1" hangingPunct="1">
              <a:spcBef>
                <a:spcPct val="20000"/>
              </a:spcBef>
              <a:buFontTx/>
              <a:buChar char="–"/>
            </a:pPr>
            <a:r>
              <a:rPr lang="en-US" altLang="zh-CN" sz="3200" dirty="0" smtClean="0">
                <a:solidFill>
                  <a:schemeClr val="tx1"/>
                </a:solidFill>
                <a:ea typeface="宋体" pitchFamily="2" charset="-122"/>
              </a:rPr>
              <a:t>MULTICS </a:t>
            </a:r>
            <a:r>
              <a:rPr lang="en-US" altLang="zh-CN" sz="3200" dirty="0">
                <a:solidFill>
                  <a:schemeClr val="tx1"/>
                </a:solidFill>
                <a:ea typeface="宋体" pitchFamily="2" charset="-122"/>
              </a:rPr>
              <a:t>(</a:t>
            </a:r>
            <a:r>
              <a:rPr lang="en-US" altLang="zh-CN" sz="2800" dirty="0">
                <a:solidFill>
                  <a:schemeClr val="tx1"/>
                </a:solidFill>
                <a:ea typeface="宋体" pitchFamily="2" charset="-122"/>
              </a:rPr>
              <a:t>father of all modern </a:t>
            </a:r>
            <a:r>
              <a:rPr lang="en-US" altLang="zh-CN" sz="2800" dirty="0" smtClean="0">
                <a:solidFill>
                  <a:schemeClr val="tx1"/>
                </a:solidFill>
                <a:ea typeface="宋体" pitchFamily="2" charset="-122"/>
              </a:rPr>
              <a:t>OSs</a:t>
            </a:r>
            <a:r>
              <a:rPr lang="en-US" altLang="zh-CN" sz="3200" dirty="0">
                <a:solidFill>
                  <a:schemeClr val="tx1"/>
                </a:solidFill>
                <a:ea typeface="宋体" pitchFamily="2" charset="-122"/>
              </a:rPr>
              <a:t>)</a:t>
            </a:r>
          </a:p>
          <a:p>
            <a:pPr marL="742950" lvl="1" indent="-285750" eaLnBrk="1" hangingPunct="1">
              <a:spcBef>
                <a:spcPct val="20000"/>
              </a:spcBef>
              <a:buFontTx/>
              <a:buChar char="–"/>
            </a:pPr>
            <a:r>
              <a:rPr lang="en-US" altLang="zh-CN" sz="3200" b="1" dirty="0">
                <a:solidFill>
                  <a:schemeClr val="accent6">
                    <a:lumMod val="75000"/>
                  </a:schemeClr>
                </a:solidFill>
                <a:ea typeface="宋体" pitchFamily="2" charset="-122"/>
              </a:rPr>
              <a:t>UNIX</a:t>
            </a:r>
            <a:r>
              <a:rPr lang="en-US" altLang="zh-CN" sz="3200" dirty="0">
                <a:solidFill>
                  <a:schemeClr val="tx1"/>
                </a:solidFill>
                <a:ea typeface="宋体" pitchFamily="2" charset="-122"/>
              </a:rPr>
              <a:t> (System V, </a:t>
            </a:r>
            <a:r>
              <a:rPr lang="en-US" altLang="zh-CN" sz="3200" dirty="0" smtClean="0">
                <a:solidFill>
                  <a:schemeClr val="tx1"/>
                </a:solidFill>
                <a:ea typeface="宋体" pitchFamily="2" charset="-122"/>
              </a:rPr>
              <a:t>BSD…)</a:t>
            </a:r>
            <a:endParaRPr lang="en-US" altLang="zh-CN" sz="3200" dirty="0">
              <a:solidFill>
                <a:schemeClr val="tx1"/>
              </a:solidFill>
              <a:ea typeface="宋体" pitchFamily="2" charset="-122"/>
            </a:endParaRPr>
          </a:p>
          <a:p>
            <a:pPr marL="1200150" lvl="2" indent="-285750">
              <a:spcBef>
                <a:spcPct val="20000"/>
              </a:spcBef>
              <a:buFontTx/>
              <a:buChar char="–"/>
            </a:pPr>
            <a:r>
              <a:rPr lang="en-US" altLang="zh-CN" sz="2400" b="1" dirty="0">
                <a:solidFill>
                  <a:schemeClr val="tx1"/>
                </a:solidFill>
                <a:ea typeface="宋体" pitchFamily="2" charset="-122"/>
              </a:rPr>
              <a:t>POSIX</a:t>
            </a:r>
            <a:r>
              <a:rPr lang="en-US" altLang="zh-CN" sz="2400" dirty="0">
                <a:solidFill>
                  <a:schemeClr val="tx1"/>
                </a:solidFill>
                <a:ea typeface="宋体" pitchFamily="2" charset="-122"/>
              </a:rPr>
              <a:t> </a:t>
            </a:r>
            <a:r>
              <a:rPr lang="en-US" altLang="zh-CN" sz="2400" dirty="0" smtClean="0">
                <a:solidFill>
                  <a:schemeClr val="tx1"/>
                </a:solidFill>
                <a:ea typeface="宋体" pitchFamily="2" charset="-122"/>
              </a:rPr>
              <a:t>(Not an OS. for </a:t>
            </a:r>
            <a:r>
              <a:rPr lang="en-US" altLang="zh-CN" sz="2400" dirty="0" smtClean="0">
                <a:ea typeface="宋体" pitchFamily="2" charset="-122"/>
              </a:rPr>
              <a:t>concurrency, </a:t>
            </a:r>
            <a:r>
              <a:rPr lang="en-US" altLang="zh-CN" sz="2400" dirty="0" smtClean="0">
                <a:solidFill>
                  <a:schemeClr val="tx1"/>
                </a:solidFill>
                <a:ea typeface="宋体" pitchFamily="2" charset="-122"/>
              </a:rPr>
              <a:t>by </a:t>
            </a:r>
            <a:r>
              <a:rPr lang="en-US" altLang="zh-CN" sz="2400" dirty="0">
                <a:solidFill>
                  <a:schemeClr val="tx1"/>
                </a:solidFill>
                <a:ea typeface="宋体" pitchFamily="2" charset="-122"/>
              </a:rPr>
              <a:t>IEEE)</a:t>
            </a:r>
          </a:p>
          <a:p>
            <a:pPr marL="742950" lvl="1" indent="-285750" eaLnBrk="1" hangingPunct="1">
              <a:spcBef>
                <a:spcPct val="20000"/>
              </a:spcBef>
              <a:buFontTx/>
              <a:buChar char="–"/>
            </a:pPr>
            <a:r>
              <a:rPr lang="en-US" altLang="zh-CN" sz="3200" dirty="0" err="1" smtClean="0">
                <a:solidFill>
                  <a:schemeClr val="tx1"/>
                </a:solidFill>
                <a:ea typeface="宋体" pitchFamily="2" charset="-122"/>
              </a:rPr>
              <a:t>OpenBSD</a:t>
            </a:r>
            <a:endParaRPr lang="en-US" altLang="zh-CN" sz="3200" dirty="0" smtClean="0">
              <a:solidFill>
                <a:schemeClr val="tx1"/>
              </a:solidFill>
              <a:ea typeface="宋体" pitchFamily="2" charset="-122"/>
            </a:endParaRPr>
          </a:p>
          <a:p>
            <a:pPr marL="742950" lvl="1" indent="-285750" eaLnBrk="1" hangingPunct="1">
              <a:spcBef>
                <a:spcPct val="20000"/>
              </a:spcBef>
              <a:buFontTx/>
              <a:buChar char="–"/>
            </a:pPr>
            <a:r>
              <a:rPr lang="en-US" altLang="zh-CN" sz="3200" dirty="0" smtClean="0">
                <a:solidFill>
                  <a:schemeClr val="tx1"/>
                </a:solidFill>
                <a:ea typeface="宋体" pitchFamily="2" charset="-122"/>
              </a:rPr>
              <a:t>MINIX </a:t>
            </a:r>
            <a:r>
              <a:rPr lang="en-US" altLang="zh-CN" sz="3200" dirty="0">
                <a:solidFill>
                  <a:schemeClr val="tx1"/>
                </a:solidFill>
                <a:ea typeface="宋体" pitchFamily="2" charset="-122"/>
              </a:rPr>
              <a:t>(by </a:t>
            </a:r>
            <a:r>
              <a:rPr lang="en-US" altLang="zh-CN" sz="3200" dirty="0" err="1">
                <a:solidFill>
                  <a:schemeClr val="tx1"/>
                </a:solidFill>
                <a:ea typeface="宋体" pitchFamily="2" charset="-122"/>
              </a:rPr>
              <a:t>Tanenbaum</a:t>
            </a:r>
            <a:r>
              <a:rPr lang="en-US" altLang="zh-CN" sz="3200" dirty="0">
                <a:solidFill>
                  <a:schemeClr val="tx1"/>
                </a:solidFill>
                <a:ea typeface="宋体" pitchFamily="2" charset="-122"/>
              </a:rPr>
              <a:t>)</a:t>
            </a:r>
          </a:p>
          <a:p>
            <a:pPr marL="742950" lvl="1" indent="-285750" eaLnBrk="1" hangingPunct="1">
              <a:spcBef>
                <a:spcPct val="20000"/>
              </a:spcBef>
              <a:buFontTx/>
              <a:buChar char="–"/>
            </a:pPr>
            <a:r>
              <a:rPr lang="en-US" altLang="zh-CN" sz="3200" b="1" dirty="0" smtClean="0">
                <a:solidFill>
                  <a:schemeClr val="accent6">
                    <a:lumMod val="75000"/>
                  </a:schemeClr>
                </a:solidFill>
                <a:ea typeface="宋体" pitchFamily="2" charset="-122"/>
              </a:rPr>
              <a:t>Linux</a:t>
            </a:r>
          </a:p>
          <a:p>
            <a:pPr marL="1200150" lvl="2" indent="-285750">
              <a:spcBef>
                <a:spcPct val="20000"/>
              </a:spcBef>
              <a:buFontTx/>
              <a:buChar char="–"/>
            </a:pPr>
            <a:r>
              <a:rPr lang="en-US" altLang="zh-CN" sz="3200" dirty="0" smtClean="0">
                <a:solidFill>
                  <a:schemeClr val="tx1"/>
                </a:solidFill>
                <a:ea typeface="宋体" pitchFamily="2" charset="-122"/>
              </a:rPr>
              <a:t> </a:t>
            </a:r>
            <a:r>
              <a:rPr lang="en-US" altLang="zh-CN" sz="3200" dirty="0">
                <a:solidFill>
                  <a:schemeClr val="tx1"/>
                </a:solidFill>
                <a:ea typeface="宋体" pitchFamily="2" charset="-122"/>
              </a:rPr>
              <a:t>(</a:t>
            </a:r>
            <a:r>
              <a:rPr lang="en-US" altLang="zh-CN" dirty="0">
                <a:solidFill>
                  <a:schemeClr val="tx1"/>
                </a:solidFill>
                <a:ea typeface="宋体" pitchFamily="2" charset="-122"/>
              </a:rPr>
              <a:t>originated by </a:t>
            </a:r>
            <a:r>
              <a:rPr lang="en-US" altLang="zh-CN" dirty="0" err="1">
                <a:solidFill>
                  <a:schemeClr val="tx1"/>
                </a:solidFill>
                <a:ea typeface="宋体" pitchFamily="2" charset="-122"/>
              </a:rPr>
              <a:t>Linus</a:t>
            </a:r>
            <a:r>
              <a:rPr lang="en-US" altLang="zh-CN" dirty="0">
                <a:solidFill>
                  <a:schemeClr val="tx1"/>
                </a:solidFill>
                <a:ea typeface="宋体" pitchFamily="2" charset="-122"/>
              </a:rPr>
              <a:t> </a:t>
            </a:r>
            <a:r>
              <a:rPr lang="en-US" altLang="zh-CN" dirty="0" err="1">
                <a:solidFill>
                  <a:schemeClr val="tx1"/>
                </a:solidFill>
                <a:ea typeface="宋体" pitchFamily="2" charset="-122"/>
              </a:rPr>
              <a:t>Torvalds</a:t>
            </a:r>
            <a:r>
              <a:rPr lang="en-US" altLang="zh-CN" dirty="0">
                <a:solidFill>
                  <a:schemeClr val="tx1"/>
                </a:solidFill>
                <a:ea typeface="宋体" pitchFamily="2" charset="-122"/>
              </a:rPr>
              <a:t>, inspired by MINIX</a:t>
            </a:r>
            <a:r>
              <a:rPr lang="en-US" altLang="zh-CN" sz="3200" dirty="0">
                <a:solidFill>
                  <a:schemeClr val="tx1"/>
                </a:solidFill>
                <a:ea typeface="宋体" pitchFamily="2" charset="-122"/>
              </a:rPr>
              <a:t>)</a:t>
            </a:r>
          </a:p>
        </p:txBody>
      </p:sp>
      <p:sp>
        <p:nvSpPr>
          <p:cNvPr id="5" name="Rectangle 4"/>
          <p:cNvSpPr/>
          <p:nvPr/>
        </p:nvSpPr>
        <p:spPr>
          <a:xfrm>
            <a:off x="1285852" y="6382100"/>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pic>
        <p:nvPicPr>
          <p:cNvPr id="222210" name="Picture 2"/>
          <p:cNvPicPr>
            <a:picLocks noChangeAspect="1" noChangeArrowheads="1"/>
          </p:cNvPicPr>
          <p:nvPr/>
        </p:nvPicPr>
        <p:blipFill>
          <a:blip r:embed="rId5" cstate="print"/>
          <a:srcRect/>
          <a:stretch>
            <a:fillRect/>
          </a:stretch>
        </p:blipFill>
        <p:spPr bwMode="auto">
          <a:xfrm>
            <a:off x="4572000" y="1285860"/>
            <a:ext cx="2357454" cy="1193647"/>
          </a:xfrm>
          <a:prstGeom prst="rect">
            <a:avLst/>
          </a:prstGeom>
          <a:noFill/>
          <a:ln w="9525">
            <a:noFill/>
            <a:miter lim="800000"/>
            <a:headEnd/>
            <a:tailEnd/>
          </a:ln>
        </p:spPr>
      </p:pic>
      <p:pic>
        <p:nvPicPr>
          <p:cNvPr id="222213" name="Picture 5"/>
          <p:cNvPicPr>
            <a:picLocks noChangeAspect="1" noChangeArrowheads="1"/>
          </p:cNvPicPr>
          <p:nvPr/>
        </p:nvPicPr>
        <p:blipFill>
          <a:blip r:embed="rId6" cstate="print"/>
          <a:srcRect/>
          <a:stretch>
            <a:fillRect/>
          </a:stretch>
        </p:blipFill>
        <p:spPr bwMode="auto">
          <a:xfrm>
            <a:off x="7000892" y="1785926"/>
            <a:ext cx="1590391" cy="1643074"/>
          </a:xfrm>
          <a:prstGeom prst="rect">
            <a:avLst/>
          </a:prstGeom>
          <a:noFill/>
          <a:ln w="9525">
            <a:noFill/>
            <a:miter lim="800000"/>
            <a:headEnd/>
            <a:tailEnd/>
          </a:ln>
        </p:spPr>
      </p:pic>
      <p:sp>
        <p:nvSpPr>
          <p:cNvPr id="14" name="Rectangle 13"/>
          <p:cNvSpPr/>
          <p:nvPr/>
        </p:nvSpPr>
        <p:spPr>
          <a:xfrm>
            <a:off x="0" y="5929330"/>
            <a:ext cx="1871923" cy="307777"/>
          </a:xfrm>
          <a:prstGeom prst="rect">
            <a:avLst/>
          </a:prstGeom>
        </p:spPr>
        <p:txBody>
          <a:bodyPr wrap="none">
            <a:spAutoFit/>
          </a:bodyPr>
          <a:lstStyle/>
          <a:p>
            <a:r>
              <a:rPr lang="en-US" altLang="zh-CN" sz="1400" dirty="0" smtClean="0"/>
              <a:t>http://www.minix3.org</a:t>
            </a:r>
            <a:endParaRPr lang="zh-CN" altLang="en-US" sz="1400" dirty="0"/>
          </a:p>
        </p:txBody>
      </p:sp>
      <p:pic>
        <p:nvPicPr>
          <p:cNvPr id="222217" name="Picture 9"/>
          <p:cNvPicPr>
            <a:picLocks noChangeAspect="1" noChangeArrowheads="1"/>
          </p:cNvPicPr>
          <p:nvPr/>
        </p:nvPicPr>
        <p:blipFill>
          <a:blip r:embed="rId7" cstate="print"/>
          <a:srcRect/>
          <a:stretch>
            <a:fillRect/>
          </a:stretch>
        </p:blipFill>
        <p:spPr bwMode="auto">
          <a:xfrm>
            <a:off x="0" y="2786058"/>
            <a:ext cx="928694" cy="1221966"/>
          </a:xfrm>
          <a:prstGeom prst="rect">
            <a:avLst/>
          </a:prstGeom>
          <a:noFill/>
          <a:ln w="9525">
            <a:noFill/>
            <a:miter lim="800000"/>
            <a:headEnd/>
            <a:tailEnd/>
          </a:ln>
        </p:spPr>
      </p:pic>
      <p:pic>
        <p:nvPicPr>
          <p:cNvPr id="222218" name="Picture 10"/>
          <p:cNvPicPr>
            <a:picLocks noChangeAspect="1" noChangeArrowheads="1"/>
          </p:cNvPicPr>
          <p:nvPr/>
        </p:nvPicPr>
        <p:blipFill>
          <a:blip r:embed="rId8" cstate="print"/>
          <a:srcRect/>
          <a:stretch>
            <a:fillRect/>
          </a:stretch>
        </p:blipFill>
        <p:spPr bwMode="auto">
          <a:xfrm>
            <a:off x="6715140" y="5023972"/>
            <a:ext cx="1852616" cy="1834028"/>
          </a:xfrm>
          <a:prstGeom prst="rect">
            <a:avLst/>
          </a:prstGeom>
          <a:noFill/>
          <a:ln w="9525">
            <a:noFill/>
            <a:miter lim="800000"/>
            <a:headEnd/>
            <a:tailEnd/>
          </a:ln>
        </p:spPr>
      </p:pic>
      <p:pic>
        <p:nvPicPr>
          <p:cNvPr id="222219" name="Picture 11"/>
          <p:cNvPicPr>
            <a:picLocks noChangeAspect="1" noChangeArrowheads="1"/>
          </p:cNvPicPr>
          <p:nvPr/>
        </p:nvPicPr>
        <p:blipFill>
          <a:blip r:embed="rId9" cstate="print"/>
          <a:srcRect/>
          <a:stretch>
            <a:fillRect/>
          </a:stretch>
        </p:blipFill>
        <p:spPr bwMode="auto">
          <a:xfrm>
            <a:off x="4786314" y="5143512"/>
            <a:ext cx="1814501" cy="773795"/>
          </a:xfrm>
          <a:prstGeom prst="rect">
            <a:avLst/>
          </a:prstGeom>
          <a:noFill/>
          <a:ln w="9525">
            <a:noFill/>
            <a:miter lim="800000"/>
            <a:headEnd/>
            <a:tailEnd/>
          </a:ln>
        </p:spPr>
      </p:pic>
      <p:sp>
        <p:nvSpPr>
          <p:cNvPr id="18" name="Footer Placeholder 17"/>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UNIX </a:t>
            </a:r>
            <a:r>
              <a:rPr lang="en-US" altLang="zh-CN" b="1" dirty="0" smtClean="0">
                <a:solidFill>
                  <a:srgbClr val="FF0000"/>
                </a:solidFill>
              </a:rPr>
              <a:t>1969</a:t>
            </a:r>
            <a:endParaRPr lang="zh-CN" altLang="en-US" dirty="0"/>
          </a:p>
        </p:txBody>
      </p:sp>
      <p:sp>
        <p:nvSpPr>
          <p:cNvPr id="3" name="Content Placeholder 2"/>
          <p:cNvSpPr>
            <a:spLocks noGrp="1"/>
          </p:cNvSpPr>
          <p:nvPr>
            <p:ph idx="1"/>
          </p:nvPr>
        </p:nvSpPr>
        <p:spPr>
          <a:xfrm>
            <a:off x="457200" y="2214554"/>
            <a:ext cx="8686800" cy="4357718"/>
          </a:xfrm>
        </p:spPr>
        <p:txBody>
          <a:bodyPr>
            <a:normAutofit fontScale="92500" lnSpcReduction="20000"/>
          </a:bodyPr>
          <a:lstStyle/>
          <a:p>
            <a:r>
              <a:rPr lang="en-US" altLang="zh-CN" dirty="0" smtClean="0"/>
              <a:t>AT&amp;T Bell Laboratories programmers </a:t>
            </a:r>
            <a:r>
              <a:rPr lang="en-US" altLang="zh-CN" b="1" dirty="0" smtClean="0"/>
              <a:t>Kenneth Thompson </a:t>
            </a:r>
            <a:r>
              <a:rPr lang="en-US" altLang="zh-CN" dirty="0" smtClean="0"/>
              <a:t>and </a:t>
            </a:r>
            <a:r>
              <a:rPr lang="en-US" altLang="zh-CN" b="1" dirty="0" smtClean="0"/>
              <a:t>Dennis Ritchie </a:t>
            </a:r>
            <a:r>
              <a:rPr lang="en-US" altLang="zh-CN" dirty="0" smtClean="0"/>
              <a:t>developed the </a:t>
            </a:r>
            <a:r>
              <a:rPr lang="en-US" altLang="zh-CN" b="1" dirty="0" smtClean="0">
                <a:solidFill>
                  <a:schemeClr val="accent6">
                    <a:lumMod val="75000"/>
                  </a:schemeClr>
                </a:solidFill>
              </a:rPr>
              <a:t>UNIX</a:t>
            </a:r>
            <a:r>
              <a:rPr lang="en-US" altLang="zh-CN" dirty="0" smtClean="0"/>
              <a:t> operating system on a spare DEC minicomputer. </a:t>
            </a:r>
          </a:p>
          <a:p>
            <a:r>
              <a:rPr lang="en-US" altLang="zh-CN" dirty="0" smtClean="0"/>
              <a:t>UNIX combined many of the timesharing and file management features offered by </a:t>
            </a:r>
            <a:r>
              <a:rPr lang="en-US" altLang="zh-CN" b="1" dirty="0" err="1" smtClean="0"/>
              <a:t>Multics</a:t>
            </a:r>
            <a:r>
              <a:rPr lang="en-US" altLang="zh-CN" dirty="0" smtClean="0"/>
              <a:t>, from which it took its name. </a:t>
            </a:r>
          </a:p>
          <a:p>
            <a:pPr lvl="1"/>
            <a:r>
              <a:rPr lang="en-US" altLang="zh-CN" dirty="0" smtClean="0"/>
              <a:t>(</a:t>
            </a:r>
            <a:r>
              <a:rPr lang="en-US" altLang="zh-CN" sz="1800" b="1" dirty="0" err="1" smtClean="0"/>
              <a:t>Multics</a:t>
            </a:r>
            <a:r>
              <a:rPr lang="en-US" altLang="zh-CN" sz="1800" b="1" dirty="0" smtClean="0"/>
              <a:t>, a projects of the mid-1960s, represented the first effort at creating a </a:t>
            </a:r>
            <a:r>
              <a:rPr lang="en-US" altLang="zh-CN" sz="1800" b="1" dirty="0" smtClean="0">
                <a:solidFill>
                  <a:schemeClr val="accent6">
                    <a:lumMod val="75000"/>
                  </a:schemeClr>
                </a:solidFill>
              </a:rPr>
              <a:t>multi-user</a:t>
            </a:r>
            <a:r>
              <a:rPr lang="en-US" altLang="zh-CN" sz="1800" b="1" dirty="0" smtClean="0"/>
              <a:t>, </a:t>
            </a:r>
            <a:r>
              <a:rPr lang="en-US" altLang="zh-CN" sz="1800" b="1" dirty="0" smtClean="0">
                <a:solidFill>
                  <a:schemeClr val="accent6">
                    <a:lumMod val="75000"/>
                  </a:schemeClr>
                </a:solidFill>
              </a:rPr>
              <a:t>multi-tasking operating system</a:t>
            </a:r>
            <a:r>
              <a:rPr lang="en-US" altLang="zh-CN" b="1" dirty="0" smtClean="0"/>
              <a:t>.) </a:t>
            </a:r>
          </a:p>
          <a:p>
            <a:r>
              <a:rPr lang="en-US" altLang="zh-CN" dirty="0" smtClean="0"/>
              <a:t>The UNIX operating system quickly secured a wide following, particularly among engineers and scientists.</a:t>
            </a:r>
            <a:endParaRPr lang="zh-CN" altLang="en-US" dirty="0" smtClean="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23</a:t>
            </a:fld>
            <a:endParaRPr lang="zh-CN" altLang="en-US"/>
          </a:p>
        </p:txBody>
      </p:sp>
      <p:pic>
        <p:nvPicPr>
          <p:cNvPr id="7" name="Picture 2"/>
          <p:cNvPicPr>
            <a:picLocks noChangeAspect="1" noChangeArrowheads="1"/>
          </p:cNvPicPr>
          <p:nvPr/>
        </p:nvPicPr>
        <p:blipFill>
          <a:blip r:embed="rId3" cstate="print"/>
          <a:srcRect/>
          <a:stretch>
            <a:fillRect/>
          </a:stretch>
        </p:blipFill>
        <p:spPr bwMode="auto">
          <a:xfrm>
            <a:off x="2571736" y="0"/>
            <a:ext cx="4091566" cy="207167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24</a:t>
            </a:fld>
            <a:endParaRPr lang="zh-CN" altLang="en-US"/>
          </a:p>
        </p:txBody>
      </p:sp>
      <p:pic>
        <p:nvPicPr>
          <p:cNvPr id="6" name="Picture 2"/>
          <p:cNvPicPr>
            <a:picLocks noGrp="1" noChangeAspect="1" noChangeArrowheads="1"/>
          </p:cNvPicPr>
          <p:nvPr>
            <p:ph idx="1"/>
          </p:nvPr>
        </p:nvPicPr>
        <p:blipFill>
          <a:blip r:embed="rId3" cstate="print"/>
          <a:srcRect/>
          <a:stretch>
            <a:fillRect/>
          </a:stretch>
        </p:blipFill>
        <p:spPr bwMode="auto">
          <a:xfrm>
            <a:off x="1214414" y="1214422"/>
            <a:ext cx="2943225" cy="3810000"/>
          </a:xfrm>
          <a:prstGeom prst="rect">
            <a:avLst/>
          </a:prstGeom>
          <a:noFill/>
          <a:ln w="9525">
            <a:noFill/>
            <a:miter lim="800000"/>
            <a:headEnd/>
            <a:tailEnd/>
          </a:ln>
        </p:spPr>
      </p:pic>
      <p:sp>
        <p:nvSpPr>
          <p:cNvPr id="7" name="Rectangle 6"/>
          <p:cNvSpPr/>
          <p:nvPr/>
        </p:nvSpPr>
        <p:spPr>
          <a:xfrm>
            <a:off x="2643174" y="5072074"/>
            <a:ext cx="1521955" cy="369332"/>
          </a:xfrm>
          <a:prstGeom prst="rect">
            <a:avLst/>
          </a:prstGeom>
        </p:spPr>
        <p:txBody>
          <a:bodyPr wrap="none">
            <a:spAutoFit/>
          </a:bodyPr>
          <a:lstStyle/>
          <a:p>
            <a:r>
              <a:rPr lang="en-US" altLang="zh-CN" dirty="0" smtClean="0"/>
              <a:t>Dennis Ritchie</a:t>
            </a:r>
            <a:endParaRPr lang="zh-CN" altLang="en-US" dirty="0"/>
          </a:p>
        </p:txBody>
      </p:sp>
      <p:pic>
        <p:nvPicPr>
          <p:cNvPr id="226306" name="Picture 2"/>
          <p:cNvPicPr>
            <a:picLocks noChangeAspect="1" noChangeArrowheads="1"/>
          </p:cNvPicPr>
          <p:nvPr/>
        </p:nvPicPr>
        <p:blipFill>
          <a:blip r:embed="rId4" cstate="print"/>
          <a:srcRect/>
          <a:stretch>
            <a:fillRect/>
          </a:stretch>
        </p:blipFill>
        <p:spPr bwMode="auto">
          <a:xfrm>
            <a:off x="4786314" y="1214422"/>
            <a:ext cx="3003730" cy="3786214"/>
          </a:xfrm>
          <a:prstGeom prst="rect">
            <a:avLst/>
          </a:prstGeom>
          <a:noFill/>
          <a:ln w="9525">
            <a:noFill/>
            <a:miter lim="800000"/>
            <a:headEnd/>
            <a:tailEnd/>
          </a:ln>
        </p:spPr>
      </p:pic>
      <p:sp>
        <p:nvSpPr>
          <p:cNvPr id="9" name="Rectangle 8"/>
          <p:cNvSpPr/>
          <p:nvPr/>
        </p:nvSpPr>
        <p:spPr>
          <a:xfrm>
            <a:off x="6143636" y="5072074"/>
            <a:ext cx="1638077" cy="369332"/>
          </a:xfrm>
          <a:prstGeom prst="rect">
            <a:avLst/>
          </a:prstGeom>
        </p:spPr>
        <p:txBody>
          <a:bodyPr wrap="none">
            <a:spAutoFit/>
          </a:bodyPr>
          <a:lstStyle/>
          <a:p>
            <a:r>
              <a:rPr lang="en-US" altLang="zh-CN" dirty="0" smtClean="0"/>
              <a:t>Ken Thompson </a:t>
            </a:r>
            <a:endParaRPr lang="zh-CN" altLang="en-US" dirty="0"/>
          </a:p>
        </p:txBody>
      </p:sp>
      <p:sp>
        <p:nvSpPr>
          <p:cNvPr id="10" name="Rectangle 9"/>
          <p:cNvSpPr/>
          <p:nvPr/>
        </p:nvSpPr>
        <p:spPr>
          <a:xfrm>
            <a:off x="4000496" y="5429264"/>
            <a:ext cx="5000644" cy="307777"/>
          </a:xfrm>
          <a:prstGeom prst="rect">
            <a:avLst/>
          </a:prstGeom>
        </p:spPr>
        <p:txBody>
          <a:bodyPr wrap="square">
            <a:spAutoFit/>
          </a:bodyPr>
          <a:lstStyle/>
          <a:p>
            <a:r>
              <a:rPr lang="en-US" altLang="zh-CN" sz="1400" dirty="0" smtClean="0"/>
              <a:t>http://www.techcn.com.cn/index.php?doc-view-130701.html</a:t>
            </a:r>
            <a:endParaRPr lang="zh-CN" altLang="en-US" sz="1400" dirty="0"/>
          </a:p>
        </p:txBody>
      </p:sp>
      <p:sp>
        <p:nvSpPr>
          <p:cNvPr id="11" name="TextBox 10"/>
          <p:cNvSpPr txBox="1"/>
          <p:nvPr/>
        </p:nvSpPr>
        <p:spPr>
          <a:xfrm>
            <a:off x="1142976" y="5786454"/>
            <a:ext cx="7286676" cy="646331"/>
          </a:xfrm>
          <a:prstGeom prst="rect">
            <a:avLst/>
          </a:prstGeom>
          <a:noFill/>
        </p:spPr>
        <p:txBody>
          <a:bodyPr wrap="square" rtlCol="0">
            <a:spAutoFit/>
          </a:bodyPr>
          <a:lstStyle/>
          <a:p>
            <a:r>
              <a:rPr lang="en-US" altLang="zh-CN" dirty="0" smtClean="0"/>
              <a:t>They are also the cofounders of the HPL C, and the book they wrote about C programming is one of the most popular textbook</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360</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25</a:t>
            </a:fld>
            <a:endParaRPr lang="zh-CN" altLang="en-US"/>
          </a:p>
        </p:txBody>
      </p:sp>
      <p:pic>
        <p:nvPicPr>
          <p:cNvPr id="207874" name="Picture 2"/>
          <p:cNvPicPr>
            <a:picLocks noGrp="1" noChangeAspect="1" noChangeArrowheads="1"/>
          </p:cNvPicPr>
          <p:nvPr>
            <p:ph idx="1"/>
          </p:nvPr>
        </p:nvPicPr>
        <p:blipFill>
          <a:blip r:embed="rId3" cstate="print"/>
          <a:srcRect/>
          <a:stretch>
            <a:fillRect/>
          </a:stretch>
        </p:blipFill>
        <p:spPr bwMode="auto">
          <a:xfrm>
            <a:off x="1244966" y="1000125"/>
            <a:ext cx="7111267" cy="5126038"/>
          </a:xfrm>
          <a:prstGeom prst="rect">
            <a:avLst/>
          </a:prstGeom>
          <a:noFill/>
          <a:ln w="9525">
            <a:noFill/>
            <a:miter lim="800000"/>
            <a:headEnd/>
            <a:tailEnd/>
          </a:ln>
        </p:spPr>
      </p:pic>
      <p:sp>
        <p:nvSpPr>
          <p:cNvPr id="7" name="Rectangle 6"/>
          <p:cNvSpPr/>
          <p:nvPr/>
        </p:nvSpPr>
        <p:spPr>
          <a:xfrm>
            <a:off x="4000496" y="6143644"/>
            <a:ext cx="4857768" cy="307777"/>
          </a:xfrm>
          <a:prstGeom prst="rect">
            <a:avLst/>
          </a:prstGeom>
        </p:spPr>
        <p:txBody>
          <a:bodyPr wrap="square">
            <a:spAutoFit/>
          </a:bodyPr>
          <a:lstStyle/>
          <a:p>
            <a:r>
              <a:rPr lang="en-US" altLang="zh-CN" sz="1400" dirty="0" smtClean="0"/>
              <a:t>http://www.techcn.com.cn/index.php?doc-view-140320.html</a:t>
            </a:r>
            <a:endParaRPr lang="zh-CN" altLang="en-US" sz="1400" dirty="0"/>
          </a:p>
        </p:txBody>
      </p:sp>
      <p:sp>
        <p:nvSpPr>
          <p:cNvPr id="8" name="TextBox 7"/>
          <p:cNvSpPr txBox="1"/>
          <p:nvPr/>
        </p:nvSpPr>
        <p:spPr>
          <a:xfrm>
            <a:off x="2357422" y="285728"/>
            <a:ext cx="6643702" cy="646331"/>
          </a:xfrm>
          <a:prstGeom prst="rect">
            <a:avLst/>
          </a:prstGeom>
          <a:noFill/>
        </p:spPr>
        <p:txBody>
          <a:bodyPr wrap="square" rtlCol="0">
            <a:spAutoFit/>
          </a:bodyPr>
          <a:lstStyle/>
          <a:p>
            <a:r>
              <a:rPr lang="en-US" altLang="zh-CN" dirty="0" smtClean="0"/>
              <a:t>The whole system – mainframe (IBM360), input/output machine, and tape machine etc.</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IBM 360 and its OS – OS/306</a:t>
            </a:r>
            <a:endParaRPr lang="zh-CN" altLang="en-US" dirty="0"/>
          </a:p>
        </p:txBody>
      </p:sp>
      <p:sp>
        <p:nvSpPr>
          <p:cNvPr id="3" name="Content Placeholder 2"/>
          <p:cNvSpPr>
            <a:spLocks noGrp="1"/>
          </p:cNvSpPr>
          <p:nvPr>
            <p:ph idx="1"/>
          </p:nvPr>
        </p:nvSpPr>
        <p:spPr>
          <a:xfrm>
            <a:off x="457200" y="1000108"/>
            <a:ext cx="8686800" cy="5643602"/>
          </a:xfrm>
        </p:spPr>
        <p:txBody>
          <a:bodyPr>
            <a:normAutofit fontScale="92500" lnSpcReduction="20000"/>
          </a:bodyPr>
          <a:lstStyle/>
          <a:p>
            <a:r>
              <a:rPr lang="en-US" altLang="zh-CN" dirty="0" smtClean="0"/>
              <a:t>The operating system planned for the System/360 was 'Operating System/360', or OS/360, announced in 1964. It was a batch processing operating system. </a:t>
            </a:r>
          </a:p>
          <a:p>
            <a:pPr lvl="1"/>
            <a:r>
              <a:rPr lang="en-US" altLang="zh-CN" dirty="0" smtClean="0"/>
              <a:t>The name 360 was chosen to convey that a single system could support a full range of machines </a:t>
            </a:r>
            <a:r>
              <a:rPr lang="zh-CN" altLang="en-US" dirty="0" smtClean="0"/>
              <a:t>（</a:t>
            </a:r>
            <a:r>
              <a:rPr lang="en-US" altLang="zh-CN" dirty="0" smtClean="0"/>
              <a:t>three versions of the operating system existed--PCP</a:t>
            </a:r>
            <a:r>
              <a:rPr lang="zh-CN" altLang="en-US" dirty="0" smtClean="0"/>
              <a:t>， </a:t>
            </a:r>
            <a:r>
              <a:rPr lang="en-US" altLang="zh-CN" dirty="0" smtClean="0"/>
              <a:t>MFT and MVT</a:t>
            </a:r>
            <a:r>
              <a:rPr lang="zh-CN" altLang="en-US" dirty="0" smtClean="0"/>
              <a:t>）</a:t>
            </a:r>
          </a:p>
          <a:p>
            <a:pPr lvl="2"/>
            <a:r>
              <a:rPr lang="en-US" altLang="zh-CN" dirty="0" smtClean="0"/>
              <a:t>PCP (</a:t>
            </a:r>
            <a:r>
              <a:rPr lang="en-US" altLang="zh-CN" sz="2200" dirty="0" smtClean="0"/>
              <a:t>Primary Control Program</a:t>
            </a:r>
            <a:r>
              <a:rPr lang="en-US" altLang="zh-CN" dirty="0" smtClean="0"/>
              <a:t>), a short-lived stop-gap which could run only one job at a time, in 1966; </a:t>
            </a:r>
          </a:p>
          <a:p>
            <a:pPr lvl="2"/>
            <a:r>
              <a:rPr lang="en-US" altLang="zh-CN" dirty="0" smtClean="0"/>
              <a:t>MFT (</a:t>
            </a:r>
            <a:r>
              <a:rPr lang="en-US" altLang="zh-CN" sz="1900" b="1" dirty="0" smtClean="0">
                <a:solidFill>
                  <a:srgbClr val="FF0000"/>
                </a:solidFill>
              </a:rPr>
              <a:t>Multiprogramming</a:t>
            </a:r>
            <a:r>
              <a:rPr lang="en-US" altLang="zh-CN" sz="1900" dirty="0" smtClean="0"/>
              <a:t> with Fixed number of Tasks</a:t>
            </a:r>
            <a:r>
              <a:rPr lang="en-US" altLang="zh-CN" dirty="0" smtClean="0"/>
              <a:t>) for the mid-range machines</a:t>
            </a:r>
          </a:p>
          <a:p>
            <a:pPr lvl="2"/>
            <a:r>
              <a:rPr lang="en-US" altLang="zh-CN" dirty="0" smtClean="0"/>
              <a:t>MVT (</a:t>
            </a:r>
            <a:r>
              <a:rPr lang="en-US" altLang="zh-CN" sz="1900" b="1" dirty="0" smtClean="0">
                <a:solidFill>
                  <a:srgbClr val="FF0000"/>
                </a:solidFill>
              </a:rPr>
              <a:t>Multiprogramming</a:t>
            </a:r>
            <a:r>
              <a:rPr lang="en-US" altLang="zh-CN" sz="1900" dirty="0" smtClean="0"/>
              <a:t> with Variable number of Tasks</a:t>
            </a:r>
            <a:r>
              <a:rPr lang="en-US" altLang="zh-CN" dirty="0" smtClean="0"/>
              <a:t>) for the top end. </a:t>
            </a:r>
          </a:p>
          <a:p>
            <a:r>
              <a:rPr lang="en-US" altLang="zh-CN" dirty="0" smtClean="0"/>
              <a:t>The 360 system was unprecedented [</a:t>
            </a:r>
            <a:r>
              <a:rPr lang="zh-CN" altLang="en-US" sz="2200" dirty="0" smtClean="0"/>
              <a:t>无先例的</a:t>
            </a:r>
            <a:r>
              <a:rPr lang="en-US" altLang="zh-CN" sz="2200" dirty="0" smtClean="0"/>
              <a:t>,</a:t>
            </a:r>
            <a:r>
              <a:rPr lang="zh-CN" altLang="en-US" sz="2200" dirty="0" smtClean="0"/>
              <a:t>前所未闻的</a:t>
            </a:r>
            <a:r>
              <a:rPr lang="en-US" altLang="zh-CN" dirty="0" smtClean="0"/>
              <a:t>] in its ability to support a wide array of applications, and it was one of the first operating systems to require direct-access storage devices.</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26</a:t>
            </a:fld>
            <a:endParaRPr lang="zh-CN" altLang="en-US"/>
          </a:p>
        </p:txBody>
      </p:sp>
      <p:sp>
        <p:nvSpPr>
          <p:cNvPr id="6" name="Rectangle 5"/>
          <p:cNvSpPr/>
          <p:nvPr/>
        </p:nvSpPr>
        <p:spPr>
          <a:xfrm>
            <a:off x="4572000" y="6143644"/>
            <a:ext cx="4572000" cy="307777"/>
          </a:xfrm>
          <a:prstGeom prst="rect">
            <a:avLst/>
          </a:prstGeom>
        </p:spPr>
        <p:txBody>
          <a:bodyPr>
            <a:spAutoFit/>
          </a:bodyPr>
          <a:lstStyle/>
          <a:p>
            <a:r>
              <a:rPr lang="en-US" altLang="zh-CN" sz="1400" dirty="0" smtClean="0"/>
              <a:t>http://en.wikipedia.org/wiki/OS/360_and_successors</a:t>
            </a:r>
            <a:endParaRPr lang="zh-CN" altLang="en-US" sz="1400" dirty="0"/>
          </a:p>
        </p:txBody>
      </p:sp>
      <p:sp>
        <p:nvSpPr>
          <p:cNvPr id="7" name="Rectangle 6"/>
          <p:cNvSpPr/>
          <p:nvPr/>
        </p:nvSpPr>
        <p:spPr>
          <a:xfrm>
            <a:off x="3786166" y="6357958"/>
            <a:ext cx="5357834" cy="307777"/>
          </a:xfrm>
          <a:prstGeom prst="rect">
            <a:avLst/>
          </a:prstGeom>
        </p:spPr>
        <p:txBody>
          <a:bodyPr wrap="square">
            <a:spAutoFit/>
          </a:bodyPr>
          <a:lstStyle/>
          <a:p>
            <a:r>
              <a:rPr lang="en-US" altLang="zh-CN" sz="1400" dirty="0" smtClean="0"/>
              <a:t>http://www-03.ibm.com/systems/z/os/zvse/about/history1960s.html</a:t>
            </a:r>
            <a:endParaRPr lang="zh-CN" altLang="en-US" sz="1400" dirty="0"/>
          </a:p>
        </p:txBody>
      </p:sp>
      <p:sp>
        <p:nvSpPr>
          <p:cNvPr id="8" name="Cloud Callout 7"/>
          <p:cNvSpPr/>
          <p:nvPr/>
        </p:nvSpPr>
        <p:spPr>
          <a:xfrm>
            <a:off x="5000628" y="1214422"/>
            <a:ext cx="3857652" cy="2571768"/>
          </a:xfrm>
          <a:prstGeom prst="cloudCallout">
            <a:avLst>
              <a:gd name="adj1" fmla="val -45524"/>
              <a:gd name="adj2" fmla="val 52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MFT and MVT were used until at least 1981</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9144000" cy="654032"/>
          </a:xfrm>
        </p:spPr>
        <p:txBody>
          <a:bodyPr>
            <a:normAutofit fontScale="90000"/>
          </a:bodyPr>
          <a:lstStyle/>
          <a:p>
            <a:r>
              <a:rPr lang="en-US" altLang="zh-CN" dirty="0" smtClean="0"/>
              <a:t>So-called software engineering is triggered by the development of IBM 360</a:t>
            </a:r>
            <a:endParaRPr lang="zh-CN" altLang="en-US" dirty="0"/>
          </a:p>
        </p:txBody>
      </p:sp>
      <p:sp>
        <p:nvSpPr>
          <p:cNvPr id="3" name="Content Placeholder 2"/>
          <p:cNvSpPr>
            <a:spLocks noGrp="1"/>
          </p:cNvSpPr>
          <p:nvPr>
            <p:ph idx="1"/>
          </p:nvPr>
        </p:nvSpPr>
        <p:spPr>
          <a:xfrm>
            <a:off x="-32" y="1303341"/>
            <a:ext cx="4929222" cy="5340369"/>
          </a:xfrm>
        </p:spPr>
        <p:txBody>
          <a:bodyPr>
            <a:normAutofit fontScale="92500" lnSpcReduction="20000"/>
          </a:bodyPr>
          <a:lstStyle/>
          <a:p>
            <a:r>
              <a:rPr lang="en-US" altLang="zh-CN" dirty="0" smtClean="0"/>
              <a:t>The development of IBM System/360 is quite complicated</a:t>
            </a:r>
          </a:p>
          <a:p>
            <a:r>
              <a:rPr lang="en-US" altLang="zh-CN" dirty="0" smtClean="0"/>
              <a:t>Frederick </a:t>
            </a:r>
            <a:r>
              <a:rPr lang="en-US" altLang="zh-CN" dirty="0" err="1" smtClean="0"/>
              <a:t>P.Brooks</a:t>
            </a:r>
            <a:r>
              <a:rPr lang="en-US" altLang="zh-CN" dirty="0" smtClean="0"/>
              <a:t>, the father of IBM 360, wrote a book</a:t>
            </a:r>
          </a:p>
          <a:p>
            <a:pPr lvl="1"/>
            <a:r>
              <a:rPr lang="en-US" altLang="zh-CN" dirty="0" smtClean="0"/>
              <a:t>“The Mythical Man-Month (</a:t>
            </a:r>
            <a:r>
              <a:rPr lang="zh-CN" altLang="en-US" sz="2000" dirty="0" smtClean="0"/>
              <a:t>人月神话</a:t>
            </a:r>
            <a:r>
              <a:rPr lang="en-US" altLang="zh-CN" dirty="0" smtClean="0"/>
              <a:t>)”</a:t>
            </a:r>
          </a:p>
          <a:p>
            <a:pPr lvl="1"/>
            <a:r>
              <a:rPr lang="en-US" altLang="zh-CN" dirty="0" smtClean="0"/>
              <a:t>Described the development complexity, and triggered the S.E</a:t>
            </a:r>
            <a:endParaRPr lang="en-US" altLang="zh-CN" dirty="0"/>
          </a:p>
          <a:p>
            <a:pPr lvl="2"/>
            <a:r>
              <a:rPr lang="en-US" altLang="zh-CN" dirty="0" smtClean="0">
                <a:solidFill>
                  <a:srgbClr val="0070C0"/>
                </a:solidFill>
              </a:rPr>
              <a:t>Adopting the </a:t>
            </a:r>
            <a:r>
              <a:rPr lang="en-US" altLang="zh-CN" dirty="0" smtClean="0">
                <a:solidFill>
                  <a:schemeClr val="accent6">
                    <a:lumMod val="75000"/>
                  </a:schemeClr>
                </a:solidFill>
              </a:rPr>
              <a:t>engineering idea </a:t>
            </a:r>
            <a:r>
              <a:rPr lang="en-US" altLang="zh-CN" dirty="0" smtClean="0">
                <a:solidFill>
                  <a:srgbClr val="0070C0"/>
                </a:solidFill>
              </a:rPr>
              <a:t>into the development of complicated software</a:t>
            </a:r>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27</a:t>
            </a:fld>
            <a:endParaRPr lang="zh-CN" altLang="en-US"/>
          </a:p>
        </p:txBody>
      </p:sp>
      <p:sp>
        <p:nvSpPr>
          <p:cNvPr id="6" name="Rectangle 5"/>
          <p:cNvSpPr/>
          <p:nvPr/>
        </p:nvSpPr>
        <p:spPr>
          <a:xfrm>
            <a:off x="4000496" y="6143644"/>
            <a:ext cx="4857768" cy="307777"/>
          </a:xfrm>
          <a:prstGeom prst="rect">
            <a:avLst/>
          </a:prstGeom>
        </p:spPr>
        <p:txBody>
          <a:bodyPr wrap="square">
            <a:spAutoFit/>
          </a:bodyPr>
          <a:lstStyle/>
          <a:p>
            <a:r>
              <a:rPr lang="en-US" altLang="zh-CN" sz="1400" dirty="0" smtClean="0"/>
              <a:t>http://www.techcn.com.cn/index.php?doc-view-140320.html</a:t>
            </a:r>
            <a:endParaRPr lang="zh-CN" altLang="en-US" sz="1400" dirty="0"/>
          </a:p>
        </p:txBody>
      </p:sp>
      <p:pic>
        <p:nvPicPr>
          <p:cNvPr id="212995" name="Picture 3"/>
          <p:cNvPicPr>
            <a:picLocks noChangeAspect="1" noChangeArrowheads="1"/>
          </p:cNvPicPr>
          <p:nvPr/>
        </p:nvPicPr>
        <p:blipFill>
          <a:blip r:embed="rId3" cstate="print"/>
          <a:srcRect/>
          <a:stretch>
            <a:fillRect/>
          </a:stretch>
        </p:blipFill>
        <p:spPr bwMode="auto">
          <a:xfrm>
            <a:off x="4786314" y="1500174"/>
            <a:ext cx="4357686" cy="42341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A0EC15C-26F9-4446-BC50-9EEACC6829B2}" type="slidenum">
              <a:rPr lang="zh-TW" altLang="en-US"/>
              <a:pPr/>
              <a:t>28</a:t>
            </a:fld>
            <a:endParaRPr lang="en-US" altLang="zh-TW"/>
          </a:p>
        </p:txBody>
      </p:sp>
      <p:sp>
        <p:nvSpPr>
          <p:cNvPr id="139266" name="Rectangle 2"/>
          <p:cNvSpPr>
            <a:spLocks noGrp="1" noChangeArrowheads="1"/>
          </p:cNvSpPr>
          <p:nvPr>
            <p:ph type="title"/>
          </p:nvPr>
        </p:nvSpPr>
        <p:spPr>
          <a:xfrm>
            <a:off x="-32" y="332656"/>
            <a:ext cx="7772400" cy="810344"/>
          </a:xfrm>
          <a:solidFill>
            <a:schemeClr val="tx1">
              <a:lumMod val="65000"/>
              <a:lumOff val="35000"/>
            </a:schemeClr>
          </a:solidFill>
        </p:spPr>
        <p:txBody>
          <a:bodyPr/>
          <a:lstStyle/>
          <a:p>
            <a:r>
              <a:rPr lang="en-US" altLang="zh-CN" b="1" u="sng" dirty="0">
                <a:solidFill>
                  <a:srgbClr val="FF0000"/>
                </a:solidFill>
                <a:ea typeface="宋体" pitchFamily="2" charset="-122"/>
              </a:rPr>
              <a:t>Fourth generation 1980-Present</a:t>
            </a:r>
          </a:p>
        </p:txBody>
      </p:sp>
      <p:sp>
        <p:nvSpPr>
          <p:cNvPr id="139269" name="Rectangle 5"/>
          <p:cNvSpPr>
            <a:spLocks noGrp="1" noChangeArrowheads="1"/>
          </p:cNvSpPr>
          <p:nvPr>
            <p:ph type="body" idx="1"/>
          </p:nvPr>
        </p:nvSpPr>
        <p:spPr>
          <a:xfrm>
            <a:off x="285720" y="1000108"/>
            <a:ext cx="8686800" cy="5857892"/>
          </a:xfrm>
          <a:noFill/>
          <a:ln/>
        </p:spPr>
        <p:txBody>
          <a:bodyPr>
            <a:normAutofit/>
          </a:bodyPr>
          <a:lstStyle/>
          <a:p>
            <a:pPr lvl="1"/>
            <a:endParaRPr lang="en-US" altLang="zh-CN" sz="3200" dirty="0" smtClean="0">
              <a:ea typeface="宋体" pitchFamily="2" charset="-122"/>
            </a:endParaRPr>
          </a:p>
          <a:p>
            <a:pPr lvl="1"/>
            <a:r>
              <a:rPr lang="en-US" altLang="zh-CN" sz="3200" dirty="0" smtClean="0">
                <a:ea typeface="宋体" pitchFamily="2" charset="-122"/>
              </a:rPr>
              <a:t>Technology</a:t>
            </a:r>
            <a:r>
              <a:rPr lang="en-US" altLang="zh-CN" sz="3200" dirty="0">
                <a:ea typeface="宋体" pitchFamily="2" charset="-122"/>
              </a:rPr>
              <a:t>: </a:t>
            </a:r>
            <a:r>
              <a:rPr lang="en-US" altLang="zh-CN" sz="3200" b="1" dirty="0">
                <a:ea typeface="宋体" pitchFamily="2" charset="-122"/>
              </a:rPr>
              <a:t>VLSI</a:t>
            </a:r>
          </a:p>
          <a:p>
            <a:pPr lvl="1"/>
            <a:r>
              <a:rPr lang="en-US" altLang="zh-CN" sz="3200" dirty="0">
                <a:ea typeface="宋体" pitchFamily="2" charset="-122"/>
              </a:rPr>
              <a:t>Programming: </a:t>
            </a:r>
            <a:r>
              <a:rPr lang="en-US" altLang="zh-CN" sz="3200" b="1" dirty="0">
                <a:ea typeface="宋体" pitchFamily="2" charset="-122"/>
              </a:rPr>
              <a:t>High level</a:t>
            </a:r>
            <a:r>
              <a:rPr lang="en-US" altLang="zh-CN" sz="3200" dirty="0">
                <a:ea typeface="宋体" pitchFamily="2" charset="-122"/>
              </a:rPr>
              <a:t> </a:t>
            </a:r>
            <a:endParaRPr lang="en-US" altLang="zh-CN" sz="3200" b="1" dirty="0">
              <a:ea typeface="宋体" pitchFamily="2" charset="-122"/>
            </a:endParaRPr>
          </a:p>
          <a:p>
            <a:pPr lvl="1"/>
            <a:r>
              <a:rPr lang="en-US" altLang="zh-CN" sz="3200" dirty="0">
                <a:ea typeface="宋体" pitchFamily="2" charset="-122"/>
              </a:rPr>
              <a:t>Programming languages: </a:t>
            </a:r>
            <a:r>
              <a:rPr lang="en-US" altLang="zh-CN" sz="3200" b="1" dirty="0">
                <a:ea typeface="宋体" pitchFamily="2" charset="-122"/>
              </a:rPr>
              <a:t>C/C++, Java, ……</a:t>
            </a:r>
          </a:p>
          <a:p>
            <a:pPr lvl="1"/>
            <a:r>
              <a:rPr lang="en-US" altLang="zh-CN" sz="3200" dirty="0">
                <a:ea typeface="宋体" pitchFamily="2" charset="-122"/>
              </a:rPr>
              <a:t>Computer: </a:t>
            </a:r>
            <a:r>
              <a:rPr lang="en-US" altLang="zh-CN" sz="3200" b="1" dirty="0" smtClean="0">
                <a:ea typeface="宋体" pitchFamily="2" charset="-122"/>
              </a:rPr>
              <a:t>PC, super computers, embedded systems</a:t>
            </a:r>
            <a:endParaRPr lang="en-US" altLang="zh-CN" sz="3200" b="1" dirty="0">
              <a:ea typeface="宋体" pitchFamily="2" charset="-122"/>
            </a:endParaRPr>
          </a:p>
          <a:p>
            <a:pPr lvl="1"/>
            <a:r>
              <a:rPr lang="en-US" altLang="zh-CN" sz="3200" b="1" dirty="0">
                <a:solidFill>
                  <a:srgbClr val="FF0000"/>
                </a:solidFill>
                <a:ea typeface="宋体" pitchFamily="2" charset="-122"/>
              </a:rPr>
              <a:t>OS</a:t>
            </a:r>
            <a:r>
              <a:rPr lang="en-US" altLang="zh-CN" sz="3200" dirty="0">
                <a:ea typeface="宋体" pitchFamily="2" charset="-122"/>
              </a:rPr>
              <a:t>: </a:t>
            </a:r>
            <a:endParaRPr lang="en-US" altLang="zh-CN" sz="3200" dirty="0" smtClean="0">
              <a:ea typeface="宋体" pitchFamily="2" charset="-122"/>
            </a:endParaRPr>
          </a:p>
          <a:p>
            <a:pPr lvl="2"/>
            <a:r>
              <a:rPr lang="en-US" altLang="zh-CN" sz="2800" b="1" dirty="0" smtClean="0">
                <a:solidFill>
                  <a:srgbClr val="0070C0"/>
                </a:solidFill>
                <a:ea typeface="宋体" pitchFamily="2" charset="-122"/>
              </a:rPr>
              <a:t>Mainly PC OS</a:t>
            </a:r>
            <a:r>
              <a:rPr lang="en-US" altLang="zh-CN" sz="2800" b="1" dirty="0" smtClean="0">
                <a:ea typeface="宋体" pitchFamily="2" charset="-122"/>
              </a:rPr>
              <a:t>: Windows</a:t>
            </a:r>
            <a:r>
              <a:rPr lang="en-US" altLang="zh-CN" sz="2800" b="1" dirty="0">
                <a:ea typeface="宋体" pitchFamily="2" charset="-122"/>
              </a:rPr>
              <a:t>, </a:t>
            </a:r>
            <a:r>
              <a:rPr lang="en-US" altLang="zh-CN" sz="2800" b="1" dirty="0" smtClean="0">
                <a:ea typeface="宋体" pitchFamily="2" charset="-122"/>
              </a:rPr>
              <a:t>Mac OS</a:t>
            </a:r>
            <a:r>
              <a:rPr lang="en-US" altLang="zh-CN" sz="2800" b="1" dirty="0">
                <a:ea typeface="宋体" pitchFamily="2" charset="-122"/>
              </a:rPr>
              <a:t>, </a:t>
            </a:r>
            <a:r>
              <a:rPr lang="en-US" altLang="zh-CN" sz="2800" b="1" dirty="0" smtClean="0">
                <a:ea typeface="宋体" pitchFamily="2" charset="-122"/>
              </a:rPr>
              <a:t>Linux …</a:t>
            </a:r>
          </a:p>
          <a:p>
            <a:pPr lvl="2"/>
            <a:r>
              <a:rPr lang="en-US" altLang="zh-CN" sz="2800" b="1" dirty="0" smtClean="0">
                <a:solidFill>
                  <a:srgbClr val="0070C0"/>
                </a:solidFill>
                <a:ea typeface="宋体" pitchFamily="2" charset="-122"/>
              </a:rPr>
              <a:t>But there are many other Oss</a:t>
            </a:r>
            <a:r>
              <a:rPr lang="en-US" altLang="zh-CN" sz="2800" b="1" dirty="0" smtClean="0">
                <a:ea typeface="宋体" pitchFamily="2" charset="-122"/>
              </a:rPr>
              <a:t>, like Parallel OS, Distributed OS, Embedded OS …</a:t>
            </a:r>
            <a:endParaRPr lang="en-US" altLang="zh-CN" sz="2800" dirty="0">
              <a:ea typeface="宋体" pitchFamily="2" charset="-122"/>
            </a:endParaRPr>
          </a:p>
        </p:txBody>
      </p:sp>
      <p:sp>
        <p:nvSpPr>
          <p:cNvPr id="5" name="Rectangle 4"/>
          <p:cNvSpPr/>
          <p:nvPr/>
        </p:nvSpPr>
        <p:spPr>
          <a:xfrm>
            <a:off x="1285852" y="607220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pic>
        <p:nvPicPr>
          <p:cNvPr id="6" name="Picture 2"/>
          <p:cNvPicPr>
            <a:picLocks noChangeAspect="1" noChangeArrowheads="1"/>
          </p:cNvPicPr>
          <p:nvPr/>
        </p:nvPicPr>
        <p:blipFill>
          <a:blip r:embed="rId3" cstate="print"/>
          <a:srcRect/>
          <a:stretch>
            <a:fillRect/>
          </a:stretch>
        </p:blipFill>
        <p:spPr bwMode="auto">
          <a:xfrm>
            <a:off x="7102490" y="1557098"/>
            <a:ext cx="1727983" cy="1214446"/>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5715008" y="1571612"/>
            <a:ext cx="1303029" cy="1224651"/>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fontScale="90000"/>
          </a:bodyPr>
          <a:lstStyle/>
          <a:p>
            <a:endParaRPr lang="en-US" altLang="zh-CN" sz="4000" dirty="0">
              <a:ea typeface="宋体" charset="-122"/>
            </a:endParaRPr>
          </a:p>
        </p:txBody>
      </p:sp>
      <p:sp>
        <p:nvSpPr>
          <p:cNvPr id="72707" name="Rectangle 3"/>
          <p:cNvSpPr>
            <a:spLocks noGrp="1" noChangeArrowheads="1"/>
          </p:cNvSpPr>
          <p:nvPr>
            <p:ph type="body" idx="1"/>
          </p:nvPr>
        </p:nvSpPr>
        <p:spPr>
          <a:xfrm>
            <a:off x="457200" y="1160465"/>
            <a:ext cx="8686800" cy="5126055"/>
          </a:xfrm>
        </p:spPr>
        <p:txBody>
          <a:bodyPr/>
          <a:lstStyle/>
          <a:p>
            <a:pPr>
              <a:lnSpc>
                <a:spcPct val="90000"/>
              </a:lnSpc>
            </a:pPr>
            <a:r>
              <a:rPr lang="en-US" altLang="zh-CN" dirty="0">
                <a:ea typeface="宋体" charset="-122"/>
              </a:rPr>
              <a:t>Hardware:  personal computers</a:t>
            </a:r>
          </a:p>
          <a:p>
            <a:pPr>
              <a:lnSpc>
                <a:spcPct val="90000"/>
              </a:lnSpc>
            </a:pPr>
            <a:r>
              <a:rPr lang="en-US" altLang="zh-CN" dirty="0">
                <a:ea typeface="宋体" charset="-122"/>
              </a:rPr>
              <a:t>OS design goal:  allowing a user to perform many tasks at the same time</a:t>
            </a:r>
          </a:p>
          <a:p>
            <a:pPr lvl="1">
              <a:lnSpc>
                <a:spcPct val="90000"/>
              </a:lnSpc>
            </a:pPr>
            <a:r>
              <a:rPr lang="en-US" altLang="zh-CN" b="1" i="1" dirty="0">
                <a:solidFill>
                  <a:srgbClr val="FF0000"/>
                </a:solidFill>
                <a:ea typeface="宋体" charset="-122"/>
              </a:rPr>
              <a:t>Multitasking</a:t>
            </a:r>
            <a:r>
              <a:rPr lang="en-US" altLang="zh-CN" dirty="0">
                <a:ea typeface="宋体" charset="-122"/>
              </a:rPr>
              <a:t>:  the ability to run multiple programs on the same machine at the same </a:t>
            </a:r>
            <a:r>
              <a:rPr lang="en-US" altLang="zh-CN" dirty="0" smtClean="0">
                <a:ea typeface="宋体" charset="-122"/>
              </a:rPr>
              <a:t>time</a:t>
            </a:r>
          </a:p>
          <a:p>
            <a:pPr lvl="2">
              <a:lnSpc>
                <a:spcPct val="90000"/>
              </a:lnSpc>
            </a:pPr>
            <a:r>
              <a:rPr lang="en-US" altLang="zh-CN" b="1" dirty="0" smtClean="0">
                <a:ea typeface="宋体" charset="-122"/>
              </a:rPr>
              <a:t>a single user can run multiple processes</a:t>
            </a:r>
            <a:endParaRPr lang="en-US" altLang="zh-CN" b="1" dirty="0">
              <a:ea typeface="宋体" charset="-122"/>
            </a:endParaRPr>
          </a:p>
          <a:p>
            <a:pPr lvl="1">
              <a:lnSpc>
                <a:spcPct val="90000"/>
              </a:lnSpc>
            </a:pPr>
            <a:r>
              <a:rPr lang="en-US" altLang="zh-CN" b="1" i="1" dirty="0">
                <a:solidFill>
                  <a:srgbClr val="FF0000"/>
                </a:solidFill>
                <a:ea typeface="宋体" charset="-122"/>
              </a:rPr>
              <a:t>Multiprocessing</a:t>
            </a:r>
            <a:r>
              <a:rPr lang="en-US" altLang="zh-CN" dirty="0">
                <a:ea typeface="宋体" charset="-122"/>
              </a:rPr>
              <a:t>:  the ability </a:t>
            </a:r>
          </a:p>
          <a:p>
            <a:pPr lvl="1">
              <a:lnSpc>
                <a:spcPct val="90000"/>
              </a:lnSpc>
              <a:spcBef>
                <a:spcPct val="0"/>
              </a:spcBef>
              <a:buFont typeface="Wingdings" pitchFamily="2" charset="2"/>
              <a:buNone/>
            </a:pPr>
            <a:r>
              <a:rPr lang="en-US" altLang="zh-CN" dirty="0">
                <a:ea typeface="宋体" charset="-122"/>
              </a:rPr>
              <a:t>	to use multiple processors </a:t>
            </a:r>
          </a:p>
          <a:p>
            <a:pPr lvl="1">
              <a:lnSpc>
                <a:spcPct val="90000"/>
              </a:lnSpc>
              <a:spcBef>
                <a:spcPct val="0"/>
              </a:spcBef>
              <a:buFont typeface="Wingdings" pitchFamily="2" charset="2"/>
              <a:buNone/>
            </a:pPr>
            <a:r>
              <a:rPr lang="en-US" altLang="zh-CN" dirty="0">
                <a:ea typeface="宋体" charset="-122"/>
              </a:rPr>
              <a:t>	on the same machine</a:t>
            </a:r>
          </a:p>
        </p:txBody>
      </p:sp>
      <p:pic>
        <p:nvPicPr>
          <p:cNvPr id="72709" name="Picture 5" descr="Desktop Computers"/>
          <p:cNvPicPr>
            <a:picLocks noChangeAspect="1" noChangeArrowheads="1"/>
          </p:cNvPicPr>
          <p:nvPr/>
        </p:nvPicPr>
        <p:blipFill>
          <a:blip r:embed="rId3" cstate="print"/>
          <a:srcRect/>
          <a:stretch>
            <a:fillRect/>
          </a:stretch>
        </p:blipFill>
        <p:spPr bwMode="auto">
          <a:xfrm>
            <a:off x="5868144" y="3869049"/>
            <a:ext cx="2190750" cy="2000250"/>
          </a:xfrm>
          <a:prstGeom prst="rect">
            <a:avLst/>
          </a:prstGeom>
          <a:noFill/>
        </p:spPr>
      </p:pic>
      <p:sp>
        <p:nvSpPr>
          <p:cNvPr id="5" name="Rectangle 4"/>
          <p:cNvSpPr/>
          <p:nvPr/>
        </p:nvSpPr>
        <p:spPr>
          <a:xfrm>
            <a:off x="4572000" y="785794"/>
            <a:ext cx="4572000" cy="461665"/>
          </a:xfrm>
          <a:prstGeom prst="rect">
            <a:avLst/>
          </a:prstGeom>
        </p:spPr>
        <p:txBody>
          <a:bodyPr>
            <a:spAutoFit/>
          </a:bodyPr>
          <a:lstStyle/>
          <a:p>
            <a:r>
              <a:rPr lang="en-US" altLang="zh-CN" sz="1200" dirty="0" smtClean="0">
                <a:solidFill>
                  <a:schemeClr val="bg1">
                    <a:lumMod val="85000"/>
                  </a:schemeClr>
                </a:solidFill>
              </a:rPr>
              <a:t>PPTs.2012\PPTs from others\+++Andy WANG\Principles of Operating Systems (Fall 2004)\lecture_1_introduction_and_history.ppt</a:t>
            </a:r>
            <a:endParaRPr lang="zh-CN" altLang="en-US" sz="1200" dirty="0">
              <a:solidFill>
                <a:schemeClr val="bg1">
                  <a:lumMod val="85000"/>
                </a:schemeClr>
              </a:solidFill>
            </a:endParaRPr>
          </a:p>
        </p:txBody>
      </p:sp>
    </p:spTree>
    <p:extLst>
      <p:ext uri="{BB962C8B-B14F-4D97-AF65-F5344CB8AC3E}">
        <p14:creationId xmlns:p14="http://schemas.microsoft.com/office/powerpoint/2010/main" val="183429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defRPr/>
            </a:pPr>
            <a:r>
              <a:rPr lang="en-US" altLang="zh-CN" sz="3600" dirty="0" smtClean="0">
                <a:solidFill>
                  <a:schemeClr val="bg1"/>
                </a:solidFill>
                <a:latin typeface="Happy" pitchFamily="34" charset="0"/>
              </a:rPr>
              <a:t>Operating System</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VI: Operating System -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3</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solidFill>
                  <a:schemeClr val="accent6">
                    <a:lumMod val="75000"/>
                  </a:schemeClr>
                </a:solidFill>
              </a:rPr>
              <a:t>Evolution of Operating System</a:t>
            </a:r>
          </a:p>
          <a:p>
            <a:pPr lvl="1"/>
            <a:r>
              <a:rPr lang="en-US" altLang="zh-CN" dirty="0" smtClean="0">
                <a:solidFill>
                  <a:schemeClr val="accent6">
                    <a:lumMod val="75000"/>
                  </a:schemeClr>
                </a:solidFill>
              </a:rPr>
              <a:t>From simplicity to Complexity</a:t>
            </a:r>
          </a:p>
          <a:p>
            <a:pPr lvl="1"/>
            <a:r>
              <a:rPr lang="en-US" altLang="zh-CN" dirty="0" smtClean="0">
                <a:solidFill>
                  <a:schemeClr val="accent6">
                    <a:lumMod val="75000"/>
                  </a:schemeClr>
                </a:solidFill>
              </a:rPr>
              <a:t>Multiprogramming is the fundamental concept</a:t>
            </a:r>
          </a:p>
          <a:p>
            <a:pPr lvl="1"/>
            <a:r>
              <a:rPr lang="en-US" altLang="zh-CN" dirty="0" smtClean="0">
                <a:solidFill>
                  <a:schemeClr val="accent6">
                    <a:lumMod val="75000"/>
                  </a:schemeClr>
                </a:solidFill>
              </a:rPr>
              <a:t>Trend of providing friendly interface </a:t>
            </a:r>
          </a:p>
          <a:p>
            <a:r>
              <a:rPr lang="en-US" altLang="zh-CN" dirty="0" smtClean="0"/>
              <a:t>Selected Oss</a:t>
            </a:r>
          </a:p>
          <a:p>
            <a:pPr lvl="1"/>
            <a:r>
              <a:rPr lang="en-US" altLang="zh-CN" dirty="0" smtClean="0"/>
              <a:t>Mac OS</a:t>
            </a:r>
          </a:p>
          <a:p>
            <a:pPr lvl="1"/>
            <a:r>
              <a:rPr lang="en-US" altLang="zh-CN" dirty="0" smtClean="0"/>
              <a:t>Windows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654032"/>
          </a:xfrm>
        </p:spPr>
        <p:txBody>
          <a:bodyPr>
            <a:normAutofit fontScale="90000"/>
          </a:bodyPr>
          <a:lstStyle/>
          <a:p>
            <a:r>
              <a:rPr lang="en-US" altLang="zh-CN" dirty="0" smtClean="0"/>
              <a:t>OS? OS! -GUI</a:t>
            </a:r>
            <a:endParaRPr lang="zh-CN" altLang="en-US" dirty="0"/>
          </a:p>
        </p:txBody>
      </p:sp>
      <p:sp>
        <p:nvSpPr>
          <p:cNvPr id="4" name="Footer Placeholder 3"/>
          <p:cNvSpPr>
            <a:spLocks noGrp="1"/>
          </p:cNvSpPr>
          <p:nvPr>
            <p:ph type="ftr" sz="quarter" idx="11"/>
          </p:nvPr>
        </p:nvSpPr>
        <p:spPr/>
        <p:txBody>
          <a:bodyPr/>
          <a:lstStyle/>
          <a:p>
            <a:r>
              <a:rPr lang="en-US" altLang="zh-CN" smtClean="0"/>
              <a:t>Operating system Part I Introduction</a:t>
            </a:r>
            <a:endParaRPr lang="zh-CN" altLang="en-US"/>
          </a:p>
        </p:txBody>
      </p:sp>
      <p:pic>
        <p:nvPicPr>
          <p:cNvPr id="2051" name="Picture 3"/>
          <p:cNvPicPr>
            <a:picLocks noGrp="1" noChangeAspect="1" noChangeArrowheads="1"/>
          </p:cNvPicPr>
          <p:nvPr>
            <p:ph idx="1"/>
          </p:nvPr>
        </p:nvPicPr>
        <p:blipFill>
          <a:blip r:embed="rId3" cstate="print"/>
          <a:srcRect/>
          <a:stretch>
            <a:fillRect/>
          </a:stretch>
        </p:blipFill>
        <p:spPr bwMode="auto">
          <a:xfrm>
            <a:off x="4461110" y="285728"/>
            <a:ext cx="4682889" cy="2928934"/>
          </a:xfrm>
          <a:prstGeom prst="rect">
            <a:avLst/>
          </a:prstGeom>
          <a:noFill/>
          <a:ln w="9525">
            <a:noFill/>
            <a:miter lim="800000"/>
            <a:headEnd/>
            <a:tailEnd/>
          </a:ln>
        </p:spPr>
      </p:pic>
      <p:sp>
        <p:nvSpPr>
          <p:cNvPr id="8" name="TextBox 7"/>
          <p:cNvSpPr txBox="1"/>
          <p:nvPr/>
        </p:nvSpPr>
        <p:spPr>
          <a:xfrm>
            <a:off x="4714876" y="3214662"/>
            <a:ext cx="1939442" cy="369332"/>
          </a:xfrm>
          <a:prstGeom prst="rect">
            <a:avLst/>
          </a:prstGeom>
          <a:noFill/>
        </p:spPr>
        <p:txBody>
          <a:bodyPr wrap="none" rtlCol="0">
            <a:spAutoFit/>
          </a:bodyPr>
          <a:lstStyle/>
          <a:p>
            <a:r>
              <a:rPr lang="en-US" altLang="zh-CN" dirty="0" smtClean="0"/>
              <a:t>Linux/</a:t>
            </a:r>
            <a:r>
              <a:rPr lang="en-US" altLang="zh-CN" dirty="0" err="1" smtClean="0"/>
              <a:t>Ubuntu</a:t>
            </a:r>
            <a:r>
              <a:rPr lang="en-US" altLang="zh-CN" dirty="0" smtClean="0"/>
              <a:t> 8.10</a:t>
            </a:r>
            <a:endParaRPr lang="zh-CN" altLang="en-US" dirty="0"/>
          </a:p>
        </p:txBody>
      </p:sp>
      <p:pic>
        <p:nvPicPr>
          <p:cNvPr id="2053" name="Picture 5"/>
          <p:cNvPicPr>
            <a:picLocks noChangeAspect="1" noChangeArrowheads="1"/>
          </p:cNvPicPr>
          <p:nvPr/>
        </p:nvPicPr>
        <p:blipFill>
          <a:blip r:embed="rId4" cstate="print"/>
          <a:srcRect/>
          <a:stretch>
            <a:fillRect/>
          </a:stretch>
        </p:blipFill>
        <p:spPr bwMode="auto">
          <a:xfrm>
            <a:off x="4143372" y="3739427"/>
            <a:ext cx="5000628" cy="3118573"/>
          </a:xfrm>
          <a:prstGeom prst="rect">
            <a:avLst/>
          </a:prstGeom>
          <a:noFill/>
          <a:ln w="9525">
            <a:noFill/>
            <a:miter lim="800000"/>
            <a:headEnd/>
            <a:tailEnd/>
          </a:ln>
        </p:spPr>
      </p:pic>
      <p:sp>
        <p:nvSpPr>
          <p:cNvPr id="11" name="TextBox 10"/>
          <p:cNvSpPr txBox="1"/>
          <p:nvPr/>
        </p:nvSpPr>
        <p:spPr>
          <a:xfrm>
            <a:off x="7215206" y="3429000"/>
            <a:ext cx="1569340" cy="369332"/>
          </a:xfrm>
          <a:prstGeom prst="rect">
            <a:avLst/>
          </a:prstGeom>
          <a:noFill/>
        </p:spPr>
        <p:txBody>
          <a:bodyPr wrap="none" rtlCol="0">
            <a:spAutoFit/>
          </a:bodyPr>
          <a:lstStyle/>
          <a:p>
            <a:r>
              <a:rPr lang="en-US" altLang="zh-CN" dirty="0" smtClean="0"/>
              <a:t>Windows Vista</a:t>
            </a:r>
            <a:endParaRPr lang="zh-CN" altLang="en-US" dirty="0"/>
          </a:p>
        </p:txBody>
      </p:sp>
      <p:sp>
        <p:nvSpPr>
          <p:cNvPr id="13" name="TextBox 12"/>
          <p:cNvSpPr txBox="1"/>
          <p:nvPr/>
        </p:nvSpPr>
        <p:spPr>
          <a:xfrm>
            <a:off x="2714612" y="285728"/>
            <a:ext cx="901209" cy="369332"/>
          </a:xfrm>
          <a:prstGeom prst="rect">
            <a:avLst/>
          </a:prstGeom>
          <a:noFill/>
        </p:spPr>
        <p:txBody>
          <a:bodyPr wrap="none" rtlCol="0">
            <a:spAutoFit/>
          </a:bodyPr>
          <a:lstStyle/>
          <a:p>
            <a:r>
              <a:rPr lang="en-US" altLang="zh-CN" dirty="0" smtClean="0"/>
              <a:t>Mac OS</a:t>
            </a:r>
            <a:endParaRPr lang="zh-CN" altLang="en-US" dirty="0"/>
          </a:p>
        </p:txBody>
      </p:sp>
      <p:pic>
        <p:nvPicPr>
          <p:cNvPr id="2055" name="Picture 7"/>
          <p:cNvPicPr>
            <a:picLocks noChangeAspect="1" noChangeArrowheads="1"/>
          </p:cNvPicPr>
          <p:nvPr/>
        </p:nvPicPr>
        <p:blipFill>
          <a:blip r:embed="rId5" cstate="print"/>
          <a:srcRect/>
          <a:stretch>
            <a:fillRect/>
          </a:stretch>
        </p:blipFill>
        <p:spPr bwMode="auto">
          <a:xfrm>
            <a:off x="0" y="3786190"/>
            <a:ext cx="4095778" cy="3071834"/>
          </a:xfrm>
          <a:prstGeom prst="rect">
            <a:avLst/>
          </a:prstGeom>
          <a:noFill/>
          <a:ln w="9525">
            <a:noFill/>
            <a:miter lim="800000"/>
            <a:headEnd/>
            <a:tailEnd/>
          </a:ln>
        </p:spPr>
      </p:pic>
      <p:sp>
        <p:nvSpPr>
          <p:cNvPr id="15" name="Rectangle 14"/>
          <p:cNvSpPr/>
          <p:nvPr/>
        </p:nvSpPr>
        <p:spPr>
          <a:xfrm>
            <a:off x="857224" y="3457816"/>
            <a:ext cx="2933816" cy="369332"/>
          </a:xfrm>
          <a:prstGeom prst="rect">
            <a:avLst/>
          </a:prstGeom>
        </p:spPr>
        <p:txBody>
          <a:bodyPr wrap="none">
            <a:spAutoFit/>
          </a:bodyPr>
          <a:lstStyle/>
          <a:p>
            <a:r>
              <a:rPr lang="zh-CN" altLang="en-US" dirty="0" smtClean="0"/>
              <a:t>全手触控</a:t>
            </a:r>
            <a:r>
              <a:rPr lang="en-US" altLang="zh-CN" b="1" dirty="0" smtClean="0"/>
              <a:t>Mac OS</a:t>
            </a:r>
            <a:r>
              <a:rPr lang="en-US" altLang="zh-CN" dirty="0" smtClean="0"/>
              <a:t> X</a:t>
            </a:r>
            <a:r>
              <a:rPr lang="zh-CN" altLang="en-US" dirty="0" smtClean="0"/>
              <a:t>操作系统</a:t>
            </a:r>
            <a:endParaRPr lang="zh-CN" altLang="en-US" dirty="0"/>
          </a:p>
        </p:txBody>
      </p:sp>
      <p:pic>
        <p:nvPicPr>
          <p:cNvPr id="2056" name="Picture 8"/>
          <p:cNvPicPr>
            <a:picLocks noChangeAspect="1" noChangeArrowheads="1"/>
          </p:cNvPicPr>
          <p:nvPr/>
        </p:nvPicPr>
        <p:blipFill>
          <a:blip r:embed="rId6" cstate="print"/>
          <a:srcRect/>
          <a:stretch>
            <a:fillRect/>
          </a:stretch>
        </p:blipFill>
        <p:spPr bwMode="auto">
          <a:xfrm>
            <a:off x="261934" y="571480"/>
            <a:ext cx="3810000" cy="2914650"/>
          </a:xfrm>
          <a:prstGeom prst="rect">
            <a:avLst/>
          </a:prstGeom>
          <a:noFill/>
          <a:ln w="9525">
            <a:noFill/>
            <a:miter lim="800000"/>
            <a:headEnd/>
            <a:tailEnd/>
          </a:ln>
        </p:spPr>
      </p:pic>
    </p:spTree>
    <p:extLst>
      <p:ext uri="{BB962C8B-B14F-4D97-AF65-F5344CB8AC3E}">
        <p14:creationId xmlns:p14="http://schemas.microsoft.com/office/powerpoint/2010/main" val="2526119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0" y="285728"/>
            <a:ext cx="7467600" cy="533400"/>
          </a:xfrm>
        </p:spPr>
        <p:txBody>
          <a:bodyPr>
            <a:normAutofit fontScale="90000"/>
          </a:bodyPr>
          <a:lstStyle/>
          <a:p>
            <a:r>
              <a:rPr lang="en-US" altLang="zh-CN" dirty="0" smtClean="0">
                <a:ea typeface="宋体" charset="-122"/>
              </a:rPr>
              <a:t> Distributed Systems (1989—)</a:t>
            </a:r>
            <a:endParaRPr lang="en-US" altLang="zh-CN" dirty="0">
              <a:ea typeface="宋体" charset="-122"/>
            </a:endParaRPr>
          </a:p>
        </p:txBody>
      </p:sp>
      <p:sp>
        <p:nvSpPr>
          <p:cNvPr id="271363" name="Rectangle 3"/>
          <p:cNvSpPr>
            <a:spLocks noGrp="1" noChangeArrowheads="1"/>
          </p:cNvSpPr>
          <p:nvPr>
            <p:ph type="body" idx="1"/>
          </p:nvPr>
        </p:nvSpPr>
        <p:spPr/>
        <p:txBody>
          <a:bodyPr/>
          <a:lstStyle/>
          <a:p>
            <a:r>
              <a:rPr lang="en-US" altLang="zh-CN">
                <a:ea typeface="宋体" charset="-122"/>
              </a:rPr>
              <a:t>Networking (Local Area Networking)</a:t>
            </a:r>
          </a:p>
          <a:p>
            <a:pPr lvl="1"/>
            <a:r>
              <a:rPr lang="en-US" altLang="zh-CN">
                <a:ea typeface="宋体" charset="-122"/>
              </a:rPr>
              <a:t>Different machines share resources</a:t>
            </a:r>
          </a:p>
          <a:p>
            <a:pPr lvl="1"/>
            <a:r>
              <a:rPr lang="en-US" altLang="zh-CN">
                <a:ea typeface="宋体" charset="-122"/>
              </a:rPr>
              <a:t>Printers, File Servers, Web Servers</a:t>
            </a:r>
          </a:p>
          <a:p>
            <a:pPr lvl="1"/>
            <a:r>
              <a:rPr lang="en-US" altLang="zh-CN">
                <a:ea typeface="宋体" charset="-122"/>
              </a:rPr>
              <a:t>Client – Server Model</a:t>
            </a:r>
          </a:p>
          <a:p>
            <a:r>
              <a:rPr lang="en-US" altLang="zh-CN">
                <a:ea typeface="宋体" charset="-122"/>
              </a:rPr>
              <a:t>Services</a:t>
            </a:r>
          </a:p>
          <a:p>
            <a:pPr lvl="1"/>
            <a:r>
              <a:rPr lang="en-US" altLang="zh-CN">
                <a:ea typeface="宋体" charset="-122"/>
              </a:rPr>
              <a:t>Computing</a:t>
            </a:r>
          </a:p>
          <a:p>
            <a:pPr lvl="1"/>
            <a:r>
              <a:rPr lang="en-US" altLang="zh-CN">
                <a:ea typeface="宋体" charset="-122"/>
              </a:rPr>
              <a:t>File Storage</a:t>
            </a:r>
          </a:p>
          <a:p>
            <a:endParaRPr lang="en-US" altLang="zh-CN">
              <a:ea typeface="宋体" charset="-122"/>
            </a:endParaRPr>
          </a:p>
        </p:txBody>
      </p:sp>
      <p:pic>
        <p:nvPicPr>
          <p:cNvPr id="271364" name="Picture 4"/>
          <p:cNvPicPr>
            <a:picLocks noChangeAspect="1" noChangeArrowheads="1"/>
          </p:cNvPicPr>
          <p:nvPr/>
        </p:nvPicPr>
        <p:blipFill>
          <a:blip r:embed="rId3" cstate="print"/>
          <a:srcRect l="391" t="30930" r="586" b="30669"/>
          <a:stretch>
            <a:fillRect/>
          </a:stretch>
        </p:blipFill>
        <p:spPr bwMode="auto">
          <a:xfrm>
            <a:off x="1643042" y="4786322"/>
            <a:ext cx="6451600" cy="1876425"/>
          </a:xfrm>
          <a:prstGeom prst="rect">
            <a:avLst/>
          </a:prstGeom>
          <a:noFill/>
          <a:ln w="38100" cmpd="dbl">
            <a:solidFill>
              <a:srgbClr val="CC6600"/>
            </a:solidFill>
            <a:miter lim="800000"/>
            <a:headEnd/>
            <a:tailEnd/>
          </a:ln>
          <a:effectLst/>
        </p:spPr>
      </p:pic>
    </p:spTree>
    <p:extLst>
      <p:ext uri="{BB962C8B-B14F-4D97-AF65-F5344CB8AC3E}">
        <p14:creationId xmlns:p14="http://schemas.microsoft.com/office/powerpoint/2010/main" val="41797235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0" y="71414"/>
            <a:ext cx="8229600" cy="654032"/>
          </a:xfrm>
        </p:spPr>
        <p:txBody>
          <a:bodyPr>
            <a:normAutofit fontScale="90000"/>
          </a:bodyPr>
          <a:lstStyle/>
          <a:p>
            <a:r>
              <a:rPr lang="en-US" altLang="zh-CN" dirty="0" smtClean="0">
                <a:ea typeface="宋体" charset="-122"/>
              </a:rPr>
              <a:t>Mobile Systems (1995—)</a:t>
            </a:r>
            <a:endParaRPr lang="en-US" altLang="zh-CN" dirty="0">
              <a:ea typeface="宋体" charset="-122"/>
            </a:endParaRPr>
          </a:p>
        </p:txBody>
      </p:sp>
      <p:sp>
        <p:nvSpPr>
          <p:cNvPr id="272387" name="Rectangle 3"/>
          <p:cNvSpPr>
            <a:spLocks noGrp="1" noChangeArrowheads="1"/>
          </p:cNvSpPr>
          <p:nvPr>
            <p:ph type="body" idx="1"/>
          </p:nvPr>
        </p:nvSpPr>
        <p:spPr>
          <a:xfrm>
            <a:off x="381000" y="762000"/>
            <a:ext cx="8458200" cy="5562600"/>
          </a:xfrm>
        </p:spPr>
        <p:txBody>
          <a:bodyPr>
            <a:normAutofit fontScale="92500" lnSpcReduction="20000"/>
          </a:bodyPr>
          <a:lstStyle/>
          <a:p>
            <a:r>
              <a:rPr lang="en-US" altLang="zh-CN" dirty="0">
                <a:ea typeface="宋体" charset="-122"/>
              </a:rPr>
              <a:t>Ubiquitous Mobile Devices</a:t>
            </a:r>
          </a:p>
          <a:p>
            <a:pPr lvl="1"/>
            <a:r>
              <a:rPr lang="en-US" altLang="zh-CN" dirty="0">
                <a:ea typeface="宋体" charset="-122"/>
              </a:rPr>
              <a:t>Laptops, PDAs, phones</a:t>
            </a:r>
          </a:p>
          <a:p>
            <a:pPr lvl="1"/>
            <a:r>
              <a:rPr lang="en-US" altLang="zh-CN" dirty="0">
                <a:ea typeface="宋体" charset="-122"/>
              </a:rPr>
              <a:t>Small, portable, and inexpensive</a:t>
            </a:r>
          </a:p>
          <a:p>
            <a:pPr lvl="2"/>
            <a:r>
              <a:rPr lang="en-US" altLang="zh-CN" dirty="0">
                <a:ea typeface="宋体" charset="-122"/>
              </a:rPr>
              <a:t>Recently twice as many smart phones as PDAs</a:t>
            </a:r>
          </a:p>
          <a:p>
            <a:pPr lvl="2"/>
            <a:r>
              <a:rPr lang="en-US" altLang="zh-CN" dirty="0">
                <a:ea typeface="宋体" charset="-122"/>
              </a:rPr>
              <a:t>Many computers/person!</a:t>
            </a:r>
          </a:p>
          <a:p>
            <a:pPr lvl="1"/>
            <a:r>
              <a:rPr lang="en-US" altLang="zh-CN" dirty="0">
                <a:ea typeface="宋体" charset="-122"/>
              </a:rPr>
              <a:t>Limited capabilities (memory, CPU, power, etc…)</a:t>
            </a:r>
          </a:p>
          <a:p>
            <a:r>
              <a:rPr lang="en-US" altLang="zh-CN" dirty="0">
                <a:ea typeface="宋体" charset="-122"/>
              </a:rPr>
              <a:t>Wireless/</a:t>
            </a:r>
            <a:r>
              <a:rPr lang="en-US" altLang="zh-CN" b="1" dirty="0">
                <a:ea typeface="宋体" charset="-122"/>
              </a:rPr>
              <a:t>W</a:t>
            </a:r>
            <a:r>
              <a:rPr lang="en-US" altLang="zh-CN" dirty="0">
                <a:ea typeface="宋体" charset="-122"/>
              </a:rPr>
              <a:t>ide </a:t>
            </a:r>
            <a:r>
              <a:rPr lang="en-US" altLang="zh-CN" b="1" dirty="0">
                <a:ea typeface="宋体" charset="-122"/>
              </a:rPr>
              <a:t>A</a:t>
            </a:r>
            <a:r>
              <a:rPr lang="en-US" altLang="zh-CN" dirty="0">
                <a:ea typeface="宋体" charset="-122"/>
              </a:rPr>
              <a:t>rea </a:t>
            </a:r>
            <a:r>
              <a:rPr lang="en-US" altLang="zh-CN" b="1" dirty="0">
                <a:ea typeface="宋体" charset="-122"/>
              </a:rPr>
              <a:t>N</a:t>
            </a:r>
            <a:r>
              <a:rPr lang="en-US" altLang="zh-CN" dirty="0">
                <a:ea typeface="宋体" charset="-122"/>
              </a:rPr>
              <a:t>etworking</a:t>
            </a:r>
          </a:p>
          <a:p>
            <a:pPr lvl="1"/>
            <a:r>
              <a:rPr lang="en-US" altLang="zh-CN" dirty="0">
                <a:ea typeface="宋体" charset="-122"/>
              </a:rPr>
              <a:t>Leveraging the infrastructure</a:t>
            </a:r>
          </a:p>
          <a:p>
            <a:pPr lvl="1"/>
            <a:r>
              <a:rPr lang="en-US" altLang="zh-CN" dirty="0">
                <a:ea typeface="宋体" charset="-122"/>
              </a:rPr>
              <a:t>Huge distributed pool of resources extend devices</a:t>
            </a:r>
          </a:p>
          <a:p>
            <a:pPr lvl="1"/>
            <a:r>
              <a:rPr lang="en-US" altLang="zh-CN" dirty="0">
                <a:ea typeface="宋体" charset="-122"/>
              </a:rPr>
              <a:t>Traditional computers split into pieces. Wireless keyboards/mice, CPU distributed, storage remote</a:t>
            </a:r>
          </a:p>
          <a:p>
            <a:r>
              <a:rPr lang="en-US" altLang="zh-CN" dirty="0">
                <a:ea typeface="宋体" charset="-122"/>
              </a:rPr>
              <a:t>Peer-to-peer </a:t>
            </a:r>
            <a:r>
              <a:rPr lang="en-US" altLang="zh-CN" dirty="0" smtClean="0">
                <a:ea typeface="宋体" charset="-122"/>
              </a:rPr>
              <a:t>systems (</a:t>
            </a:r>
            <a:r>
              <a:rPr lang="en-US" altLang="zh-CN" b="1" dirty="0" smtClean="0">
                <a:ea typeface="宋体" charset="-122"/>
              </a:rPr>
              <a:t>P2P</a:t>
            </a:r>
            <a:r>
              <a:rPr lang="en-US" altLang="zh-CN" dirty="0" smtClean="0">
                <a:ea typeface="宋体" charset="-122"/>
              </a:rPr>
              <a:t>)</a:t>
            </a:r>
            <a:endParaRPr lang="en-US" altLang="zh-CN" dirty="0">
              <a:ea typeface="宋体" charset="-122"/>
            </a:endParaRPr>
          </a:p>
          <a:p>
            <a:pPr lvl="1"/>
            <a:r>
              <a:rPr lang="en-US" altLang="zh-CN" dirty="0">
                <a:ea typeface="宋体" charset="-122"/>
              </a:rPr>
              <a:t>Many devices with equal responsibilities work together</a:t>
            </a:r>
          </a:p>
          <a:p>
            <a:pPr lvl="1"/>
            <a:r>
              <a:rPr lang="en-US" altLang="zh-CN" dirty="0">
                <a:ea typeface="宋体" charset="-122"/>
              </a:rPr>
              <a:t>Components of “Operating System” spread across globe</a:t>
            </a:r>
          </a:p>
          <a:p>
            <a:pPr>
              <a:buFontTx/>
              <a:buNone/>
            </a:pPr>
            <a:endParaRPr lang="en-US" altLang="zh-CN" dirty="0">
              <a:ea typeface="宋体" charset="-122"/>
            </a:endParaRPr>
          </a:p>
        </p:txBody>
      </p:sp>
    </p:spTree>
    <p:extLst>
      <p:ext uri="{BB962C8B-B14F-4D97-AF65-F5344CB8AC3E}">
        <p14:creationId xmlns:p14="http://schemas.microsoft.com/office/powerpoint/2010/main" val="361054594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p:spPr>
        <p:txBody>
          <a:bodyPr/>
          <a:lstStyle/>
          <a:p>
            <a:r>
              <a:rPr lang="en-US" altLang="en-US" smtClean="0"/>
              <a:t>Part VI: Operating System - history</a:t>
            </a:r>
          </a:p>
        </p:txBody>
      </p:sp>
      <p:sp>
        <p:nvSpPr>
          <p:cNvPr id="6147" name="Rectangle 2"/>
          <p:cNvSpPr>
            <a:spLocks noGrp="1" noChangeArrowheads="1"/>
          </p:cNvSpPr>
          <p:nvPr>
            <p:ph type="title"/>
          </p:nvPr>
        </p:nvSpPr>
        <p:spPr>
          <a:xfrm>
            <a:off x="55563" y="538146"/>
            <a:ext cx="8288337" cy="533400"/>
          </a:xfrm>
          <a:solidFill>
            <a:srgbClr val="00B0F0"/>
          </a:solidFill>
        </p:spPr>
        <p:txBody>
          <a:bodyPr lIns="90488" tIns="44450" rIns="90488" bIns="44450" anchor="ctr">
            <a:noAutofit/>
          </a:bodyPr>
          <a:lstStyle/>
          <a:p>
            <a:pPr eaLnBrk="1" hangingPunct="1"/>
            <a:r>
              <a:rPr lang="en-US" altLang="zh-CN" sz="4000" dirty="0" smtClean="0">
                <a:ea typeface="宋体" charset="-122"/>
              </a:rPr>
              <a:t>Evolution of an Operating Systems?</a:t>
            </a:r>
          </a:p>
        </p:txBody>
      </p:sp>
      <p:sp>
        <p:nvSpPr>
          <p:cNvPr id="6148" name="Rectangle 3"/>
          <p:cNvSpPr>
            <a:spLocks noGrp="1" noChangeArrowheads="1"/>
          </p:cNvSpPr>
          <p:nvPr>
            <p:ph type="body" idx="1"/>
          </p:nvPr>
        </p:nvSpPr>
        <p:spPr>
          <a:xfrm>
            <a:off x="800100" y="1214422"/>
            <a:ext cx="8343900" cy="5227637"/>
          </a:xfrm>
          <a:noFill/>
        </p:spPr>
        <p:txBody>
          <a:bodyPr lIns="90488" tIns="44450" rIns="90488" bIns="44450"/>
          <a:lstStyle/>
          <a:p>
            <a:pPr eaLnBrk="1" hangingPunct="1"/>
            <a:r>
              <a:rPr lang="en-US" altLang="zh-CN" dirty="0" smtClean="0">
                <a:ea typeface="宋体" charset="-122"/>
              </a:rPr>
              <a:t>Must adapt to hardware upgrades and new types of hardware. Examples:</a:t>
            </a:r>
          </a:p>
          <a:p>
            <a:pPr lvl="1" eaLnBrk="1" hangingPunct="1"/>
            <a:r>
              <a:rPr lang="en-US" altLang="zh-CN" dirty="0" smtClean="0">
                <a:ea typeface="宋体" charset="-122"/>
              </a:rPr>
              <a:t>Character vs. graphic terminals</a:t>
            </a:r>
          </a:p>
          <a:p>
            <a:pPr lvl="1" eaLnBrk="1" hangingPunct="1"/>
            <a:r>
              <a:rPr lang="en-US" altLang="zh-CN" dirty="0" smtClean="0">
                <a:ea typeface="宋体" charset="-122"/>
              </a:rPr>
              <a:t>Introduction of paging hardware</a:t>
            </a:r>
          </a:p>
          <a:p>
            <a:pPr eaLnBrk="1" hangingPunct="1"/>
            <a:r>
              <a:rPr lang="en-US" altLang="zh-CN" dirty="0" smtClean="0">
                <a:ea typeface="宋体" charset="-122"/>
              </a:rPr>
              <a:t>Must offer new services, e.g., internet support.</a:t>
            </a:r>
          </a:p>
          <a:p>
            <a:pPr eaLnBrk="1" hangingPunct="1"/>
            <a:r>
              <a:rPr lang="en-US" altLang="zh-CN" dirty="0" smtClean="0">
                <a:ea typeface="宋体" charset="-122"/>
              </a:rPr>
              <a:t>The need to change the OS to place requirements on it’s design:</a:t>
            </a:r>
          </a:p>
          <a:p>
            <a:pPr lvl="1" eaLnBrk="1" hangingPunct="1"/>
            <a:r>
              <a:rPr lang="en-US" altLang="zh-CN" b="1" dirty="0" smtClean="0">
                <a:ea typeface="宋体" charset="-122"/>
              </a:rPr>
              <a:t>modular construction </a:t>
            </a:r>
            <a:r>
              <a:rPr lang="en-US" altLang="zh-CN" dirty="0" smtClean="0">
                <a:ea typeface="宋体" charset="-122"/>
              </a:rPr>
              <a:t>with clean interfaces.</a:t>
            </a:r>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33</a:t>
            </a:fld>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xEl>
                                              <p:pRg st="3" end="3"/>
                                            </p:txEl>
                                          </p:spTgt>
                                        </p:tgtEl>
                                        <p:attrNameLst>
                                          <p:attrName>style.visibility</p:attrName>
                                        </p:attrNameLst>
                                      </p:cBhvr>
                                      <p:to>
                                        <p:strVal val="visible"/>
                                      </p:to>
                                    </p:set>
                                    <p:anim calcmode="lin" valueType="num">
                                      <p:cBhvr additive="base">
                                        <p:cTn id="7" dur="500" fill="hold"/>
                                        <p:tgtEl>
                                          <p:spTgt spid="614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xEl>
                                              <p:pRg st="4" end="4"/>
                                            </p:txEl>
                                          </p:spTgt>
                                        </p:tgtEl>
                                        <p:attrNameLst>
                                          <p:attrName>style.visibility</p:attrName>
                                        </p:attrNameLst>
                                      </p:cBhvr>
                                      <p:to>
                                        <p:strVal val="visible"/>
                                      </p:to>
                                    </p:set>
                                    <p:anim calcmode="lin" valueType="num">
                                      <p:cBhvr additive="base">
                                        <p:cTn id="13" dur="500" fill="hold"/>
                                        <p:tgtEl>
                                          <p:spTgt spid="614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8">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8">
                                            <p:txEl>
                                              <p:pRg st="5" end="5"/>
                                            </p:txEl>
                                          </p:spTgt>
                                        </p:tgtEl>
                                        <p:attrNameLst>
                                          <p:attrName>style.visibility</p:attrName>
                                        </p:attrNameLst>
                                      </p:cBhvr>
                                      <p:to>
                                        <p:strVal val="visible"/>
                                      </p:to>
                                    </p:set>
                                    <p:anim calcmode="lin" valueType="num">
                                      <p:cBhvr additive="base">
                                        <p:cTn id="17" dur="500" fill="hold"/>
                                        <p:tgtEl>
                                          <p:spTgt spid="6148">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654032"/>
          </a:xfrm>
        </p:spPr>
        <p:txBody>
          <a:bodyPr>
            <a:noAutofit/>
          </a:bodyPr>
          <a:lstStyle/>
          <a:p>
            <a:r>
              <a:rPr lang="en-US" altLang="zh-CN" sz="3600" dirty="0" smtClean="0"/>
              <a:t>Some Major Advances in OS Development</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34</a:t>
            </a:fld>
            <a:endParaRPr lang="zh-CN" altLang="en-US"/>
          </a:p>
        </p:txBody>
      </p:sp>
      <p:pic>
        <p:nvPicPr>
          <p:cNvPr id="232450" name="Picture 2"/>
          <p:cNvPicPr>
            <a:picLocks noGrp="1" noChangeAspect="1" noChangeArrowheads="1"/>
          </p:cNvPicPr>
          <p:nvPr>
            <p:ph idx="1"/>
          </p:nvPr>
        </p:nvPicPr>
        <p:blipFill>
          <a:blip r:embed="rId3" cstate="print"/>
          <a:srcRect/>
          <a:stretch>
            <a:fillRect/>
          </a:stretch>
        </p:blipFill>
        <p:spPr bwMode="auto">
          <a:xfrm>
            <a:off x="71406" y="714356"/>
            <a:ext cx="9045770" cy="5929330"/>
          </a:xfrm>
          <a:prstGeom prst="rect">
            <a:avLst/>
          </a:prstGeom>
          <a:noFill/>
          <a:ln w="9525">
            <a:noFill/>
            <a:miter lim="800000"/>
            <a:headEnd/>
            <a:tailEnd/>
          </a:ln>
        </p:spPr>
      </p:pic>
      <p:sp>
        <p:nvSpPr>
          <p:cNvPr id="8" name="Rectangle 7"/>
          <p:cNvSpPr/>
          <p:nvPr/>
        </p:nvSpPr>
        <p:spPr>
          <a:xfrm>
            <a:off x="2286000" y="6550223"/>
            <a:ext cx="6858000" cy="307777"/>
          </a:xfrm>
          <a:prstGeom prst="rect">
            <a:avLst/>
          </a:prstGeom>
        </p:spPr>
        <p:txBody>
          <a:bodyPr wrap="square">
            <a:spAutoFit/>
          </a:bodyPr>
          <a:lstStyle/>
          <a:p>
            <a:r>
              <a:rPr lang="en-US" altLang="zh-CN" sz="1400" dirty="0" smtClean="0">
                <a:solidFill>
                  <a:schemeClr val="bg1">
                    <a:lumMod val="75000"/>
                  </a:schemeClr>
                </a:solidFill>
              </a:rPr>
              <a:t>PPTs.2010\PPTs from others\www.cs.hiram.edu_~oliphantlt_cpsc171_slides\lecture10.ppt</a:t>
            </a:r>
            <a:endParaRPr lang="zh-CN" altLang="en-US" sz="1400" dirty="0">
              <a:solidFill>
                <a:schemeClr val="bg1">
                  <a:lumMod val="75000"/>
                </a:schemeClr>
              </a:solidFill>
            </a:endParaRPr>
          </a:p>
        </p:txBody>
      </p:sp>
      <p:sp>
        <p:nvSpPr>
          <p:cNvPr id="7" name="Rectangle 6"/>
          <p:cNvSpPr/>
          <p:nvPr/>
        </p:nvSpPr>
        <p:spPr>
          <a:xfrm>
            <a:off x="0" y="2571744"/>
            <a:ext cx="9144000" cy="4071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p:nvSpPr>
        <p:spPr>
          <a:xfrm>
            <a:off x="0" y="1785926"/>
            <a:ext cx="9144000" cy="485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0" y="4286256"/>
            <a:ext cx="9144000" cy="235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0" y="5907314"/>
            <a:ext cx="9144000" cy="736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defRPr/>
            </a:pPr>
            <a:r>
              <a:rPr lang="en-US" altLang="zh-CN" sz="3600" dirty="0" smtClean="0">
                <a:solidFill>
                  <a:schemeClr val="bg1"/>
                </a:solidFill>
                <a:latin typeface="Happy" pitchFamily="34" charset="0"/>
              </a:rPr>
              <a:t>Operating System</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VI: Operating System -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35</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t>Evolution of Operating System</a:t>
            </a:r>
          </a:p>
          <a:p>
            <a:pPr lvl="1"/>
            <a:r>
              <a:rPr lang="en-US" altLang="zh-CN" dirty="0" smtClean="0"/>
              <a:t>From simplicity to Complexity</a:t>
            </a:r>
          </a:p>
          <a:p>
            <a:pPr lvl="1"/>
            <a:r>
              <a:rPr lang="en-US" altLang="zh-CN" dirty="0" smtClean="0"/>
              <a:t>Multiprogramming is the fundamental concept</a:t>
            </a:r>
          </a:p>
          <a:p>
            <a:pPr lvl="1"/>
            <a:r>
              <a:rPr lang="en-US" altLang="zh-CN" dirty="0" smtClean="0"/>
              <a:t>Trend of providing friendly interface </a:t>
            </a:r>
          </a:p>
          <a:p>
            <a:r>
              <a:rPr lang="en-US" altLang="zh-CN" dirty="0" smtClean="0">
                <a:solidFill>
                  <a:schemeClr val="accent6">
                    <a:lumMod val="75000"/>
                  </a:schemeClr>
                </a:solidFill>
              </a:rPr>
              <a:t>Selected Oss</a:t>
            </a:r>
          </a:p>
          <a:p>
            <a:pPr lvl="1"/>
            <a:r>
              <a:rPr lang="en-US" altLang="zh-CN" dirty="0" smtClean="0">
                <a:solidFill>
                  <a:srgbClr val="0070C0"/>
                </a:solidFill>
              </a:rPr>
              <a:t>Mac OS</a:t>
            </a:r>
          </a:p>
          <a:p>
            <a:pPr lvl="1"/>
            <a:r>
              <a:rPr lang="en-US" altLang="zh-CN" dirty="0" smtClean="0">
                <a:solidFill>
                  <a:schemeClr val="accent6">
                    <a:lumMod val="75000"/>
                  </a:schemeClr>
                </a:solidFill>
              </a:rPr>
              <a:t>Windows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284"/>
            <a:ext cx="8229600" cy="654032"/>
          </a:xfrm>
        </p:spPr>
        <p:txBody>
          <a:bodyPr>
            <a:normAutofit fontScale="90000"/>
          </a:bodyPr>
          <a:lstStyle/>
          <a:p>
            <a:r>
              <a:rPr lang="en-US" altLang="zh-CN" dirty="0" smtClean="0"/>
              <a:t>Mac OS is based on Unix</a:t>
            </a:r>
            <a:endParaRPr lang="zh-CN" altLang="en-US" dirty="0"/>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36</a:t>
            </a:fld>
            <a:endParaRPr lang="zh-CN" altLang="en-US"/>
          </a:p>
        </p:txBody>
      </p:sp>
      <p:sp>
        <p:nvSpPr>
          <p:cNvPr id="7" name="Rectangle 6"/>
          <p:cNvSpPr/>
          <p:nvPr/>
        </p:nvSpPr>
        <p:spPr>
          <a:xfrm>
            <a:off x="1000100" y="5237820"/>
            <a:ext cx="8143900" cy="1477328"/>
          </a:xfrm>
          <a:prstGeom prst="rect">
            <a:avLst/>
          </a:prstGeom>
        </p:spPr>
        <p:txBody>
          <a:bodyPr wrap="square">
            <a:spAutoFit/>
          </a:bodyPr>
          <a:lstStyle/>
          <a:p>
            <a:r>
              <a:rPr lang="en-US" altLang="zh-CN" dirty="0" smtClean="0"/>
              <a:t>Mac OS X Server is built on a fully compliant UNIX foundation. This battle-tested core provides the stability, performance, and security that organizations require. And full UNIX conformance ensures compatibility with existing server and application software. Mac OS X Server is the ideal platform for deploying groundbreaking enterprise applications and services.</a:t>
            </a:r>
            <a:endParaRPr lang="zh-CN" altLang="en-US" dirty="0"/>
          </a:p>
        </p:txBody>
      </p:sp>
      <p:sp>
        <p:nvSpPr>
          <p:cNvPr id="9" name="Rectangle 8"/>
          <p:cNvSpPr/>
          <p:nvPr/>
        </p:nvSpPr>
        <p:spPr>
          <a:xfrm>
            <a:off x="1000132" y="6581001"/>
            <a:ext cx="4572000" cy="276999"/>
          </a:xfrm>
          <a:prstGeom prst="rect">
            <a:avLst/>
          </a:prstGeom>
        </p:spPr>
        <p:txBody>
          <a:bodyPr>
            <a:spAutoFit/>
          </a:bodyPr>
          <a:lstStyle/>
          <a:p>
            <a:r>
              <a:rPr lang="en-US" altLang="zh-CN" sz="1200" dirty="0" smtClean="0"/>
              <a:t>http://www.apple.com/hk/en/server/macosx/technology/unix.html</a:t>
            </a:r>
            <a:endParaRPr lang="zh-CN" altLang="en-US" sz="1200" dirty="0"/>
          </a:p>
        </p:txBody>
      </p:sp>
      <p:sp>
        <p:nvSpPr>
          <p:cNvPr id="10" name="Footer Placeholder 9"/>
          <p:cNvSpPr>
            <a:spLocks noGrp="1"/>
          </p:cNvSpPr>
          <p:nvPr>
            <p:ph type="ftr" sz="quarter" idx="11"/>
          </p:nvPr>
        </p:nvSpPr>
        <p:spPr/>
        <p:txBody>
          <a:bodyPr/>
          <a:lstStyle/>
          <a:p>
            <a:r>
              <a:rPr lang="en-US" altLang="zh-CN" smtClean="0"/>
              <a:t>Part VI: Operating System - history</a:t>
            </a:r>
            <a:endParaRPr lang="zh-CN" altLang="en-US"/>
          </a:p>
        </p:txBody>
      </p:sp>
      <p:pic>
        <p:nvPicPr>
          <p:cNvPr id="12" name="Picture 2"/>
          <p:cNvPicPr>
            <a:picLocks noGrp="1" noChangeAspect="1" noChangeArrowheads="1"/>
          </p:cNvPicPr>
          <p:nvPr>
            <p:ph idx="1"/>
          </p:nvPr>
        </p:nvPicPr>
        <p:blipFill>
          <a:blip r:embed="rId3" cstate="print"/>
          <a:srcRect/>
          <a:stretch>
            <a:fillRect/>
          </a:stretch>
        </p:blipFill>
        <p:spPr bwMode="auto">
          <a:xfrm>
            <a:off x="1428728" y="785794"/>
            <a:ext cx="5786478" cy="4339859"/>
          </a:xfrm>
          <a:prstGeom prst="rect">
            <a:avLst/>
          </a:prstGeom>
          <a:noFill/>
          <a:ln w="9525">
            <a:noFill/>
            <a:miter lim="800000"/>
            <a:headEnd/>
            <a:tailEnd/>
          </a:ln>
        </p:spPr>
      </p:pic>
      <p:sp>
        <p:nvSpPr>
          <p:cNvPr id="13" name="Cloud Callout 12"/>
          <p:cNvSpPr/>
          <p:nvPr/>
        </p:nvSpPr>
        <p:spPr>
          <a:xfrm>
            <a:off x="4071934" y="500042"/>
            <a:ext cx="4786346" cy="2857520"/>
          </a:xfrm>
          <a:prstGeom prst="cloudCallout">
            <a:avLst>
              <a:gd name="adj1" fmla="val -31447"/>
              <a:gd name="adj2" fmla="val 55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Apple is the first company to provide GUI style OS for commerce</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37</a:t>
            </a:fld>
            <a:endParaRPr lang="zh-CN" altLang="en-US"/>
          </a:p>
        </p:txBody>
      </p:sp>
      <p:pic>
        <p:nvPicPr>
          <p:cNvPr id="37894" name="Picture 6"/>
          <p:cNvPicPr>
            <a:picLocks noGrp="1" noChangeAspect="1" noChangeArrowheads="1"/>
          </p:cNvPicPr>
          <p:nvPr>
            <p:ph idx="1"/>
          </p:nvPr>
        </p:nvPicPr>
        <p:blipFill>
          <a:blip r:embed="rId3" cstate="print"/>
          <a:srcRect/>
          <a:stretch>
            <a:fillRect/>
          </a:stretch>
        </p:blipFill>
        <p:spPr bwMode="auto">
          <a:xfrm>
            <a:off x="0" y="0"/>
            <a:ext cx="5905500" cy="68580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6429388" y="1228498"/>
            <a:ext cx="2571768" cy="1609927"/>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6429388" y="2898772"/>
            <a:ext cx="2571768" cy="1928826"/>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6429388" y="4891074"/>
            <a:ext cx="2622568" cy="1966926"/>
          </a:xfrm>
          <a:prstGeom prst="rect">
            <a:avLst/>
          </a:prstGeom>
          <a:noFill/>
          <a:ln w="9525">
            <a:noFill/>
            <a:miter lim="800000"/>
            <a:headEnd/>
            <a:tailEnd/>
          </a:ln>
        </p:spPr>
      </p:pic>
      <p:sp>
        <p:nvSpPr>
          <p:cNvPr id="13" name="Rectangle 12"/>
          <p:cNvSpPr/>
          <p:nvPr/>
        </p:nvSpPr>
        <p:spPr>
          <a:xfrm>
            <a:off x="3786182" y="6488668"/>
            <a:ext cx="3218573" cy="369332"/>
          </a:xfrm>
          <a:prstGeom prst="rect">
            <a:avLst/>
          </a:prstGeom>
        </p:spPr>
        <p:txBody>
          <a:bodyPr wrap="none">
            <a:spAutoFit/>
          </a:bodyPr>
          <a:lstStyle/>
          <a:p>
            <a:r>
              <a:rPr lang="en-US" altLang="zh-CN" dirty="0" smtClean="0"/>
              <a:t>[Part III unix_history_en_de.pdf]</a:t>
            </a:r>
            <a:endParaRPr lang="zh-CN" altLang="en-US" dirty="0"/>
          </a:p>
        </p:txBody>
      </p:sp>
      <p:sp>
        <p:nvSpPr>
          <p:cNvPr id="14" name="Rectangle 13"/>
          <p:cNvSpPr/>
          <p:nvPr/>
        </p:nvSpPr>
        <p:spPr>
          <a:xfrm>
            <a:off x="3786182" y="6215082"/>
            <a:ext cx="3105081" cy="369332"/>
          </a:xfrm>
          <a:prstGeom prst="rect">
            <a:avLst/>
          </a:prstGeom>
        </p:spPr>
        <p:txBody>
          <a:bodyPr wrap="none">
            <a:spAutoFit/>
          </a:bodyPr>
          <a:lstStyle/>
          <a:p>
            <a:r>
              <a:rPr lang="en-US" altLang="zh-CN" dirty="0" smtClean="0"/>
              <a:t>http://www.levenez.com/unix/</a:t>
            </a:r>
            <a:endParaRPr lang="zh-CN" altLang="en-US" dirty="0"/>
          </a:p>
        </p:txBody>
      </p:sp>
      <p:pic>
        <p:nvPicPr>
          <p:cNvPr id="271362" name="Picture 2"/>
          <p:cNvPicPr>
            <a:picLocks noChangeAspect="1" noChangeArrowheads="1"/>
          </p:cNvPicPr>
          <p:nvPr/>
        </p:nvPicPr>
        <p:blipFill>
          <a:blip r:embed="rId7" cstate="print"/>
          <a:srcRect/>
          <a:stretch>
            <a:fillRect/>
          </a:stretch>
        </p:blipFill>
        <p:spPr bwMode="auto">
          <a:xfrm>
            <a:off x="3786182" y="0"/>
            <a:ext cx="2471496" cy="1766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2357422" cy="654032"/>
          </a:xfrm>
        </p:spPr>
        <p:txBody>
          <a:bodyPr>
            <a:normAutofit fontScale="90000"/>
          </a:bodyPr>
          <a:lstStyle/>
          <a:p>
            <a:r>
              <a:rPr lang="en-US" altLang="zh-CN" dirty="0" smtClean="0"/>
              <a:t>Apple I/II</a:t>
            </a:r>
            <a:endParaRPr lang="zh-CN" altLang="en-US" dirty="0"/>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38</a:t>
            </a:fld>
            <a:endParaRPr lang="zh-CN" altLang="en-US"/>
          </a:p>
        </p:txBody>
      </p:sp>
      <p:pic>
        <p:nvPicPr>
          <p:cNvPr id="27650" name="Picture 2"/>
          <p:cNvPicPr>
            <a:picLocks noGrp="1" noChangeAspect="1" noChangeArrowheads="1"/>
          </p:cNvPicPr>
          <p:nvPr>
            <p:ph idx="1"/>
          </p:nvPr>
        </p:nvPicPr>
        <p:blipFill>
          <a:blip r:embed="rId3" cstate="print"/>
          <a:srcRect/>
          <a:stretch>
            <a:fillRect/>
          </a:stretch>
        </p:blipFill>
        <p:spPr bwMode="auto">
          <a:xfrm>
            <a:off x="0" y="1285860"/>
            <a:ext cx="5993941" cy="5000660"/>
          </a:xfrm>
          <a:prstGeom prst="rect">
            <a:avLst/>
          </a:prstGeom>
          <a:noFill/>
          <a:ln w="9525">
            <a:noFill/>
            <a:miter lim="800000"/>
            <a:headEnd/>
            <a:tailEnd/>
          </a:ln>
        </p:spPr>
      </p:pic>
      <p:sp>
        <p:nvSpPr>
          <p:cNvPr id="7" name="Rectangle 6"/>
          <p:cNvSpPr/>
          <p:nvPr/>
        </p:nvSpPr>
        <p:spPr>
          <a:xfrm>
            <a:off x="6143636" y="4071942"/>
            <a:ext cx="3000364" cy="2677656"/>
          </a:xfrm>
          <a:prstGeom prst="rect">
            <a:avLst/>
          </a:prstGeom>
        </p:spPr>
        <p:txBody>
          <a:bodyPr wrap="square">
            <a:spAutoFit/>
          </a:bodyPr>
          <a:lstStyle/>
          <a:p>
            <a:r>
              <a:rPr lang="en-US" altLang="zh-CN" sz="2400" b="1" dirty="0" smtClean="0">
                <a:solidFill>
                  <a:srgbClr val="0070C0"/>
                </a:solidFill>
              </a:rPr>
              <a:t>At that time, the OS used for Apple I/II was command line style, and there was no mouse then – all operations are based on characters</a:t>
            </a:r>
            <a:endParaRPr lang="zh-CN" altLang="en-US" sz="2400" b="1" dirty="0">
              <a:solidFill>
                <a:srgbClr val="0070C0"/>
              </a:solidFill>
            </a:endParaRPr>
          </a:p>
        </p:txBody>
      </p:sp>
      <p:sp>
        <p:nvSpPr>
          <p:cNvPr id="8" name="Rectangle 7"/>
          <p:cNvSpPr/>
          <p:nvPr/>
        </p:nvSpPr>
        <p:spPr>
          <a:xfrm>
            <a:off x="3786182" y="285728"/>
            <a:ext cx="5357818" cy="2308324"/>
          </a:xfrm>
          <a:prstGeom prst="rect">
            <a:avLst/>
          </a:prstGeom>
        </p:spPr>
        <p:txBody>
          <a:bodyPr wrap="square">
            <a:spAutoFit/>
          </a:bodyPr>
          <a:lstStyle/>
          <a:p>
            <a:pPr>
              <a:buFont typeface="Arial" pitchFamily="34" charset="0"/>
              <a:buChar char="•"/>
            </a:pPr>
            <a:r>
              <a:rPr lang="en-US" altLang="zh-CN" sz="2400" dirty="0" smtClean="0"/>
              <a:t> 1970s, the computer for common users was just a machine –inconvenient to use, even after 30 years of its invention</a:t>
            </a:r>
          </a:p>
          <a:p>
            <a:pPr>
              <a:buFont typeface="Arial" pitchFamily="34" charset="0"/>
              <a:buChar char="•"/>
            </a:pPr>
            <a:r>
              <a:rPr lang="zh-CN" altLang="en-US" sz="2400" dirty="0" smtClean="0"/>
              <a:t> </a:t>
            </a:r>
            <a:r>
              <a:rPr lang="en-US" altLang="zh-CN" sz="2400" dirty="0" smtClean="0"/>
              <a:t>Steve Jobs is one of the guys who wanted to change this situation </a:t>
            </a:r>
            <a:r>
              <a:rPr lang="en-US" altLang="zh-CN" sz="2400" dirty="0" smtClean="0">
                <a:sym typeface="Wingdings" pitchFamily="2" charset="2"/>
              </a:rPr>
              <a:t> Apple Company</a:t>
            </a:r>
            <a:endParaRPr lang="zh-CN" altLang="en-US" sz="2400" dirty="0" smtClean="0"/>
          </a:p>
        </p:txBody>
      </p:sp>
      <p:sp>
        <p:nvSpPr>
          <p:cNvPr id="9" name="Rectangle 8"/>
          <p:cNvSpPr/>
          <p:nvPr/>
        </p:nvSpPr>
        <p:spPr>
          <a:xfrm>
            <a:off x="5857884" y="2428868"/>
            <a:ext cx="3286116" cy="1384995"/>
          </a:xfrm>
          <a:prstGeom prst="rect">
            <a:avLst/>
          </a:prstGeom>
        </p:spPr>
        <p:txBody>
          <a:bodyPr wrap="square">
            <a:spAutoFit/>
          </a:bodyPr>
          <a:lstStyle/>
          <a:p>
            <a:r>
              <a:rPr lang="en-US" altLang="zh-CN" sz="2800" dirty="0" smtClean="0"/>
              <a:t>The first success of Apple is the Apple II computer</a:t>
            </a:r>
            <a:endParaRPr lang="zh-CN" altLang="en-US" sz="2800" dirty="0" smtClean="0"/>
          </a:p>
        </p:txBody>
      </p:sp>
      <p:sp>
        <p:nvSpPr>
          <p:cNvPr id="10" name="Rectangle 9"/>
          <p:cNvSpPr/>
          <p:nvPr/>
        </p:nvSpPr>
        <p:spPr>
          <a:xfrm>
            <a:off x="0" y="6211669"/>
            <a:ext cx="4572000" cy="646331"/>
          </a:xfrm>
          <a:prstGeom prst="rect">
            <a:avLst/>
          </a:prstGeom>
        </p:spPr>
        <p:txBody>
          <a:bodyPr>
            <a:spAutoFit/>
          </a:bodyPr>
          <a:lstStyle/>
          <a:p>
            <a:r>
              <a:rPr lang="en-US" altLang="zh-CN" dirty="0" smtClean="0"/>
              <a:t>http://www.pconline.com.cn/pcedu/soft/st/other/0508/694082_2.html</a:t>
            </a:r>
            <a:endParaRPr lang="zh-CN" altLang="en-US" dirty="0"/>
          </a:p>
        </p:txBody>
      </p:sp>
      <p:sp>
        <p:nvSpPr>
          <p:cNvPr id="11" name="Footer Placeholder 10"/>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3" cstate="print"/>
          <a:srcRect/>
          <a:stretch>
            <a:fillRect/>
          </a:stretch>
        </p:blipFill>
        <p:spPr bwMode="auto">
          <a:xfrm>
            <a:off x="0" y="514351"/>
            <a:ext cx="4762500" cy="3057525"/>
          </a:xfrm>
          <a:prstGeom prst="rect">
            <a:avLst/>
          </a:prstGeom>
          <a:noFill/>
          <a:ln w="9525">
            <a:noFill/>
            <a:miter lim="800000"/>
            <a:headEnd/>
            <a:tailEnd/>
          </a:ln>
        </p:spPr>
      </p:pic>
      <p:sp>
        <p:nvSpPr>
          <p:cNvPr id="2" name="Title 1"/>
          <p:cNvSpPr>
            <a:spLocks noGrp="1"/>
          </p:cNvSpPr>
          <p:nvPr>
            <p:ph type="title"/>
          </p:nvPr>
        </p:nvSpPr>
        <p:spPr>
          <a:xfrm>
            <a:off x="0" y="-24"/>
            <a:ext cx="8229600" cy="654032"/>
          </a:xfrm>
        </p:spPr>
        <p:txBody>
          <a:bodyPr>
            <a:normAutofit fontScale="90000"/>
          </a:bodyPr>
          <a:lstStyle/>
          <a:p>
            <a:r>
              <a:rPr lang="en-US" altLang="zh-CN" dirty="0" smtClean="0"/>
              <a:t>LISA: the first PC of using GUI style</a:t>
            </a:r>
            <a:endParaRPr lang="zh-CN" altLang="en-US" dirty="0"/>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39</a:t>
            </a:fld>
            <a:endParaRPr lang="zh-CN" altLang="en-US"/>
          </a:p>
        </p:txBody>
      </p:sp>
      <p:pic>
        <p:nvPicPr>
          <p:cNvPr id="28675" name="Picture 3"/>
          <p:cNvPicPr>
            <a:picLocks noChangeAspect="1" noChangeArrowheads="1"/>
          </p:cNvPicPr>
          <p:nvPr/>
        </p:nvPicPr>
        <p:blipFill>
          <a:blip r:embed="rId4" cstate="print"/>
          <a:srcRect/>
          <a:stretch>
            <a:fillRect/>
          </a:stretch>
        </p:blipFill>
        <p:spPr bwMode="auto">
          <a:xfrm>
            <a:off x="0" y="3714752"/>
            <a:ext cx="4762500" cy="2981325"/>
          </a:xfrm>
          <a:prstGeom prst="rect">
            <a:avLst/>
          </a:prstGeom>
          <a:noFill/>
          <a:ln w="9525">
            <a:noFill/>
            <a:miter lim="800000"/>
            <a:headEnd/>
            <a:tailEnd/>
          </a:ln>
        </p:spPr>
      </p:pic>
      <p:sp>
        <p:nvSpPr>
          <p:cNvPr id="11" name="Rectangle 10"/>
          <p:cNvSpPr/>
          <p:nvPr/>
        </p:nvSpPr>
        <p:spPr>
          <a:xfrm>
            <a:off x="4929190" y="785794"/>
            <a:ext cx="4214810" cy="5632311"/>
          </a:xfrm>
          <a:prstGeom prst="rect">
            <a:avLst/>
          </a:prstGeom>
        </p:spPr>
        <p:txBody>
          <a:bodyPr wrap="square">
            <a:spAutoFit/>
          </a:bodyPr>
          <a:lstStyle/>
          <a:p>
            <a:pPr>
              <a:buFont typeface="Arial" pitchFamily="34" charset="0"/>
              <a:buChar char="•"/>
            </a:pPr>
            <a:r>
              <a:rPr lang="en-US" altLang="zh-CN" sz="2400" dirty="0" smtClean="0"/>
              <a:t> During his visit in PARC (</a:t>
            </a:r>
            <a:r>
              <a:rPr lang="en-US" altLang="zh-CN" sz="2400" b="1" dirty="0" smtClean="0"/>
              <a:t>P</a:t>
            </a:r>
            <a:r>
              <a:rPr lang="en-US" altLang="zh-CN" sz="2400" dirty="0" smtClean="0"/>
              <a:t>alo </a:t>
            </a:r>
            <a:r>
              <a:rPr lang="en-US" altLang="zh-CN" sz="2400" b="1" dirty="0" smtClean="0"/>
              <a:t>A</a:t>
            </a:r>
            <a:r>
              <a:rPr lang="en-US" altLang="zh-CN" sz="2400" dirty="0" smtClean="0"/>
              <a:t>lto </a:t>
            </a:r>
            <a:r>
              <a:rPr lang="en-US" altLang="zh-CN" sz="2400" b="1" dirty="0" smtClean="0"/>
              <a:t>R</a:t>
            </a:r>
            <a:r>
              <a:rPr lang="en-US" altLang="zh-CN" sz="2400" dirty="0" smtClean="0"/>
              <a:t>esearch </a:t>
            </a:r>
            <a:r>
              <a:rPr lang="en-US" altLang="zh-CN" sz="2400" b="1" dirty="0" smtClean="0"/>
              <a:t>C</a:t>
            </a:r>
            <a:r>
              <a:rPr lang="en-US" altLang="zh-CN" sz="2400" dirty="0" smtClean="0"/>
              <a:t>enter), Jobs met the Alto computer which was invented by the lab but was just for research – the inventers had not see its commercial value</a:t>
            </a:r>
          </a:p>
          <a:p>
            <a:endParaRPr lang="en-US" altLang="zh-CN" sz="2400" dirty="0" smtClean="0"/>
          </a:p>
          <a:p>
            <a:pPr>
              <a:buFont typeface="Arial" pitchFamily="34" charset="0"/>
              <a:buChar char="•"/>
            </a:pPr>
            <a:r>
              <a:rPr lang="en-US" altLang="zh-CN" sz="2400" dirty="0" smtClean="0"/>
              <a:t> Jobs was astonished by the quite new but friendly style, and decided the style of the OS used for his Lisa – The next PC</a:t>
            </a:r>
            <a:endParaRPr lang="zh-CN" altLang="en-US" sz="2400" dirty="0" smtClean="0"/>
          </a:p>
          <a:p>
            <a:endParaRPr lang="zh-CN" altLang="en-US" sz="2400" dirty="0" smtClean="0"/>
          </a:p>
          <a:p>
            <a:pPr>
              <a:buFont typeface="Arial" pitchFamily="34" charset="0"/>
              <a:buChar char="•"/>
            </a:pPr>
            <a:r>
              <a:rPr lang="en-US" altLang="zh-CN" sz="2400" dirty="0" smtClean="0"/>
              <a:t> 1983</a:t>
            </a:r>
            <a:r>
              <a:rPr lang="zh-CN" altLang="en-US" sz="2400" dirty="0" smtClean="0"/>
              <a:t>，</a:t>
            </a:r>
            <a:r>
              <a:rPr lang="en-US" altLang="zh-CN" sz="2400" dirty="0" smtClean="0"/>
              <a:t>LISA – the first GUI PC was proposed, and its price is $ </a:t>
            </a:r>
            <a:r>
              <a:rPr lang="en-US" altLang="zh-CN" sz="2400" b="1" dirty="0" smtClean="0"/>
              <a:t>9998</a:t>
            </a:r>
            <a:r>
              <a:rPr lang="en-US" altLang="zh-CN" sz="2400" dirty="0" smtClean="0"/>
              <a:t>!</a:t>
            </a:r>
            <a:endParaRPr lang="zh-CN" altLang="en-US" sz="2400" dirty="0"/>
          </a:p>
        </p:txBody>
      </p:sp>
      <p:sp>
        <p:nvSpPr>
          <p:cNvPr id="13" name="Footer Placeholder 12"/>
          <p:cNvSpPr>
            <a:spLocks noGrp="1"/>
          </p:cNvSpPr>
          <p:nvPr>
            <p:ph type="ftr" sz="quarter" idx="11"/>
          </p:nvPr>
        </p:nvSpPr>
        <p:spPr/>
        <p:txBody>
          <a:bodyPr/>
          <a:lstStyle/>
          <a:p>
            <a:r>
              <a:rPr lang="en-US" altLang="zh-CN" dirty="0" smtClean="0"/>
              <a:t>Part VI: Operating System - history</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We have learned …</a:t>
            </a:r>
            <a:endParaRPr lang="zh-CN" altLang="en-US" dirty="0"/>
          </a:p>
        </p:txBody>
      </p:sp>
      <p:sp>
        <p:nvSpPr>
          <p:cNvPr id="3" name="Content Placeholder 2"/>
          <p:cNvSpPr>
            <a:spLocks noGrp="1"/>
          </p:cNvSpPr>
          <p:nvPr>
            <p:ph idx="1"/>
          </p:nvPr>
        </p:nvSpPr>
        <p:spPr>
          <a:xfrm>
            <a:off x="457200" y="1000108"/>
            <a:ext cx="8686800" cy="5643602"/>
          </a:xfrm>
        </p:spPr>
        <p:txBody>
          <a:bodyPr>
            <a:normAutofit/>
          </a:bodyPr>
          <a:lstStyle/>
          <a:p>
            <a:r>
              <a:rPr lang="en-US" altLang="zh-CN" dirty="0" smtClean="0"/>
              <a:t>Concurrent Multiprogramming [</a:t>
            </a:r>
            <a:r>
              <a:rPr lang="zh-CN" altLang="en-US" sz="2400" dirty="0" smtClean="0"/>
              <a:t>并发的多道程序运行</a:t>
            </a:r>
            <a:r>
              <a:rPr lang="en-US" altLang="zh-CN" dirty="0" smtClean="0"/>
              <a:t>]</a:t>
            </a:r>
            <a:endParaRPr lang="zh-CN" altLang="en-US" dirty="0" smtClean="0"/>
          </a:p>
          <a:p>
            <a:pPr lvl="1"/>
            <a:r>
              <a:rPr lang="en-US" altLang="zh-CN" dirty="0" smtClean="0"/>
              <a:t>Also means the management of running those programs is more complicated [</a:t>
            </a:r>
            <a:r>
              <a:rPr lang="zh-CN" altLang="en-US" sz="2000" b="1" dirty="0" smtClean="0">
                <a:solidFill>
                  <a:srgbClr val="FF0000"/>
                </a:solidFill>
              </a:rPr>
              <a:t>没有免费的午餐</a:t>
            </a:r>
            <a:r>
              <a:rPr lang="en-US" altLang="zh-CN" dirty="0" smtClean="0"/>
              <a:t>]</a:t>
            </a:r>
          </a:p>
          <a:p>
            <a:pPr lvl="2"/>
            <a:r>
              <a:rPr lang="en-US" altLang="zh-CN" dirty="0" smtClean="0"/>
              <a:t>How to arrange those programs in the memory without interfering each other?</a:t>
            </a:r>
          </a:p>
          <a:p>
            <a:pPr lvl="2"/>
            <a:r>
              <a:rPr lang="en-US" altLang="zh-CN" dirty="0" smtClean="0"/>
              <a:t>Once the CPU is idle, which stored program should be selected to get the authority of CPU?</a:t>
            </a:r>
          </a:p>
          <a:p>
            <a:pPr lvl="2"/>
            <a:r>
              <a:rPr lang="en-US" altLang="zh-CN" dirty="0" smtClean="0"/>
              <a:t>How to guarantee the switching among the running programs turns all the results are correct?</a:t>
            </a:r>
          </a:p>
          <a:p>
            <a:pPr lvl="2"/>
            <a:r>
              <a:rPr lang="en-US" altLang="zh-CN" dirty="0" smtClean="0"/>
              <a:t>If the devices are not enough to be shared by those stored programs, how to avoid the bad arrangement</a:t>
            </a:r>
          </a:p>
          <a:p>
            <a:pPr lvl="3"/>
            <a:r>
              <a:rPr lang="en-US" altLang="zh-CN" dirty="0" smtClean="0"/>
              <a:t>Such as </a:t>
            </a:r>
            <a:r>
              <a:rPr lang="en-US" altLang="zh-CN" b="1" dirty="0" smtClean="0"/>
              <a:t>deadlock</a:t>
            </a:r>
          </a:p>
          <a:p>
            <a:pPr lvl="2"/>
            <a:r>
              <a:rPr lang="en-US" altLang="zh-CN" dirty="0" smtClean="0"/>
              <a:t>…</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a:t>
            </a:fld>
            <a:endParaRPr lang="zh-CN" altLang="en-US"/>
          </a:p>
        </p:txBody>
      </p:sp>
      <p:sp>
        <p:nvSpPr>
          <p:cNvPr id="6" name="Cloud Callout 5"/>
          <p:cNvSpPr/>
          <p:nvPr/>
        </p:nvSpPr>
        <p:spPr>
          <a:xfrm>
            <a:off x="3286116" y="1428736"/>
            <a:ext cx="5572164" cy="3000396"/>
          </a:xfrm>
          <a:prstGeom prst="cloudCallout">
            <a:avLst>
              <a:gd name="adj1" fmla="val -34638"/>
              <a:gd name="adj2" fmla="val 576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FF00"/>
                </a:solidFill>
              </a:rPr>
              <a:t>We </a:t>
            </a:r>
            <a:r>
              <a:rPr lang="en-US" altLang="zh-CN" sz="4400" dirty="0" smtClean="0">
                <a:solidFill>
                  <a:schemeClr val="tx1"/>
                </a:solidFill>
              </a:rPr>
              <a:t>really</a:t>
            </a:r>
            <a:r>
              <a:rPr lang="en-US" altLang="zh-CN" sz="4400" dirty="0" smtClean="0">
                <a:solidFill>
                  <a:srgbClr val="FFFF00"/>
                </a:solidFill>
              </a:rPr>
              <a:t> </a:t>
            </a:r>
            <a:r>
              <a:rPr lang="en-US" altLang="zh-CN" sz="3200" dirty="0" smtClean="0">
                <a:solidFill>
                  <a:srgbClr val="FFFF00"/>
                </a:solidFill>
              </a:rPr>
              <a:t>need some mechanism to manage this complex situation!</a:t>
            </a:r>
            <a:endParaRPr lang="zh-CN" altLang="en-US" sz="32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2000232" y="2214554"/>
            <a:ext cx="6215106" cy="4289486"/>
          </a:xfrm>
          <a:prstGeom prst="rect">
            <a:avLst/>
          </a:prstGeom>
          <a:noFill/>
          <a:ln w="9525">
            <a:noFill/>
            <a:miter lim="800000"/>
            <a:headEnd/>
            <a:tailEnd/>
          </a:ln>
          <a:effectLst/>
        </p:spPr>
      </p:pic>
      <p:sp>
        <p:nvSpPr>
          <p:cNvPr id="3" name="Rectangle 2"/>
          <p:cNvSpPr/>
          <p:nvPr/>
        </p:nvSpPr>
        <p:spPr>
          <a:xfrm>
            <a:off x="1643042" y="6488668"/>
            <a:ext cx="2879314" cy="369332"/>
          </a:xfrm>
          <a:prstGeom prst="rect">
            <a:avLst/>
          </a:prstGeom>
        </p:spPr>
        <p:txBody>
          <a:bodyPr wrap="none">
            <a:spAutoFit/>
          </a:bodyPr>
          <a:lstStyle/>
          <a:p>
            <a:r>
              <a:rPr lang="en-US" dirty="0" smtClean="0"/>
              <a:t>Engineers at PARC circa 1972</a:t>
            </a:r>
            <a:endParaRPr lang="zh-CN" altLang="en-US" dirty="0"/>
          </a:p>
        </p:txBody>
      </p:sp>
      <p:sp>
        <p:nvSpPr>
          <p:cNvPr id="4" name="Rectangle 3"/>
          <p:cNvSpPr/>
          <p:nvPr/>
        </p:nvSpPr>
        <p:spPr>
          <a:xfrm>
            <a:off x="0" y="0"/>
            <a:ext cx="9144000" cy="2031325"/>
          </a:xfrm>
          <a:prstGeom prst="rect">
            <a:avLst/>
          </a:prstGeom>
        </p:spPr>
        <p:txBody>
          <a:bodyPr wrap="square">
            <a:spAutoFit/>
          </a:bodyPr>
          <a:lstStyle/>
          <a:p>
            <a:r>
              <a:rPr lang="en-US" dirty="0" smtClean="0"/>
              <a:t>Xerox opens </a:t>
            </a:r>
            <a:r>
              <a:rPr lang="en-US" b="1" dirty="0" smtClean="0"/>
              <a:t>P</a:t>
            </a:r>
            <a:r>
              <a:rPr lang="en-US" dirty="0" smtClean="0"/>
              <a:t>alo </a:t>
            </a:r>
            <a:r>
              <a:rPr lang="en-US" b="1" dirty="0" smtClean="0"/>
              <a:t>A</a:t>
            </a:r>
            <a:r>
              <a:rPr lang="en-US" dirty="0" smtClean="0"/>
              <a:t>lto </a:t>
            </a:r>
            <a:r>
              <a:rPr lang="en-US" b="1" dirty="0" smtClean="0"/>
              <a:t>R</a:t>
            </a:r>
            <a:r>
              <a:rPr lang="en-US" dirty="0" smtClean="0"/>
              <a:t>esearch </a:t>
            </a:r>
            <a:r>
              <a:rPr lang="en-US" b="1" dirty="0" smtClean="0"/>
              <a:t>C</a:t>
            </a:r>
            <a:r>
              <a:rPr lang="en-US" dirty="0" smtClean="0"/>
              <a:t>enter (</a:t>
            </a:r>
            <a:r>
              <a:rPr lang="en-US" b="1" dirty="0" smtClean="0"/>
              <a:t>PARC</a:t>
            </a:r>
            <a:r>
              <a:rPr lang="en-US" dirty="0" smtClean="0"/>
              <a:t>). In 1970, Xerox Corporation hired Dr. George </a:t>
            </a:r>
            <a:r>
              <a:rPr lang="en-US" dirty="0" err="1" smtClean="0"/>
              <a:t>Pake</a:t>
            </a:r>
            <a:r>
              <a:rPr lang="en-US" dirty="0" smtClean="0"/>
              <a:t> to lead a new research center in Palo Alto, California. PARC attracted some of the United States’ top computer scientists, and produced many groundbreaking inventions that transformed computing—most notably the personal computer graphical user interface, Ethernet, the laser printer, and object-oriented programming. Xerox was unable to market the inventions from PARC but others did, including </a:t>
            </a:r>
            <a:r>
              <a:rPr lang="en-US" dirty="0" smtClean="0">
                <a:solidFill>
                  <a:schemeClr val="accent6">
                    <a:lumMod val="75000"/>
                  </a:schemeClr>
                </a:solidFill>
              </a:rPr>
              <a:t>Steve Jobs </a:t>
            </a:r>
            <a:r>
              <a:rPr lang="en-US" dirty="0" smtClean="0"/>
              <a:t>(</a:t>
            </a:r>
            <a:r>
              <a:rPr lang="en-US" b="1" dirty="0" smtClean="0"/>
              <a:t>Apple</a:t>
            </a:r>
            <a:r>
              <a:rPr lang="en-US" dirty="0" smtClean="0"/>
              <a:t>), </a:t>
            </a:r>
            <a:r>
              <a:rPr lang="en-US" dirty="0" smtClean="0">
                <a:solidFill>
                  <a:schemeClr val="accent6">
                    <a:lumMod val="75000"/>
                  </a:schemeClr>
                </a:solidFill>
              </a:rPr>
              <a:t>Bob Metcalfe </a:t>
            </a:r>
            <a:r>
              <a:rPr lang="en-US" dirty="0" smtClean="0"/>
              <a:t>(</a:t>
            </a:r>
            <a:r>
              <a:rPr lang="en-US" b="1" dirty="0" smtClean="0"/>
              <a:t>3Com</a:t>
            </a:r>
            <a:r>
              <a:rPr lang="en-US" dirty="0" smtClean="0"/>
              <a:t>), as well as </a:t>
            </a:r>
            <a:r>
              <a:rPr lang="en-US" dirty="0" smtClean="0">
                <a:solidFill>
                  <a:schemeClr val="accent6">
                    <a:lumMod val="75000"/>
                  </a:schemeClr>
                </a:solidFill>
              </a:rPr>
              <a:t>Charles </a:t>
            </a:r>
            <a:r>
              <a:rPr lang="en-US" dirty="0" err="1" smtClean="0">
                <a:solidFill>
                  <a:schemeClr val="accent6">
                    <a:lumMod val="75000"/>
                  </a:schemeClr>
                </a:solidFill>
              </a:rPr>
              <a:t>Geschke</a:t>
            </a:r>
            <a:r>
              <a:rPr lang="en-US" dirty="0" smtClean="0">
                <a:solidFill>
                  <a:schemeClr val="accent6">
                    <a:lumMod val="75000"/>
                  </a:schemeClr>
                </a:solidFill>
              </a:rPr>
              <a:t> and John Warnock</a:t>
            </a:r>
            <a:r>
              <a:rPr lang="en-US" dirty="0" smtClean="0"/>
              <a:t> (</a:t>
            </a:r>
            <a:r>
              <a:rPr lang="en-US" b="1" dirty="0" smtClean="0"/>
              <a:t>Adobe</a:t>
            </a:r>
            <a:r>
              <a:rPr lang="en-US" dirty="0" smtClean="0"/>
              <a:t>)</a:t>
            </a:r>
            <a:endParaRPr lang="zh-CN" altLang="en-US" dirty="0"/>
          </a:p>
        </p:txBody>
      </p:sp>
      <p:sp>
        <p:nvSpPr>
          <p:cNvPr id="5" name="TextBox 4"/>
          <p:cNvSpPr txBox="1"/>
          <p:nvPr/>
        </p:nvSpPr>
        <p:spPr>
          <a:xfrm>
            <a:off x="1092319" y="2214554"/>
            <a:ext cx="806631" cy="461665"/>
          </a:xfrm>
          <a:prstGeom prst="rect">
            <a:avLst/>
          </a:prstGeom>
          <a:noFill/>
        </p:spPr>
        <p:txBody>
          <a:bodyPr wrap="none" rtlCol="0">
            <a:spAutoFit/>
          </a:bodyPr>
          <a:lstStyle/>
          <a:p>
            <a:r>
              <a:rPr lang="en-US" altLang="zh-CN" sz="2400" b="1" dirty="0" smtClean="0">
                <a:solidFill>
                  <a:srgbClr val="FF0000"/>
                </a:solidFill>
              </a:rPr>
              <a:t>1970</a:t>
            </a:r>
            <a:endParaRPr lang="zh-CN" altLang="en-US" sz="2400" b="1" dirty="0">
              <a:solidFill>
                <a:srgbClr val="FF0000"/>
              </a:solidFill>
            </a:endParaRPr>
          </a:p>
        </p:txBody>
      </p:sp>
      <p:sp>
        <p:nvSpPr>
          <p:cNvPr id="6" name="Slide Number Placeholder 5"/>
          <p:cNvSpPr>
            <a:spLocks noGrp="1"/>
          </p:cNvSpPr>
          <p:nvPr>
            <p:ph type="sldNum" sz="quarter" idx="12"/>
          </p:nvPr>
        </p:nvSpPr>
        <p:spPr/>
        <p:txBody>
          <a:bodyPr/>
          <a:lstStyle/>
          <a:p>
            <a:fld id="{10744B62-10FC-4232-9218-76AF922FA420}" type="slidenum">
              <a:rPr lang="zh-CN" altLang="en-US" smtClean="0"/>
              <a:pPr/>
              <a:t>40</a:t>
            </a:fld>
            <a:endParaRPr lang="zh-CN" altLang="en-US"/>
          </a:p>
        </p:txBody>
      </p:sp>
      <p:sp>
        <p:nvSpPr>
          <p:cNvPr id="7" name="Footer Placeholder 6"/>
          <p:cNvSpPr>
            <a:spLocks noGrp="1"/>
          </p:cNvSpPr>
          <p:nvPr>
            <p:ph type="ftr" sz="quarter" idx="11"/>
          </p:nvPr>
        </p:nvSpPr>
        <p:spPr/>
        <p:txBody>
          <a:bodyPr/>
          <a:lstStyle/>
          <a:p>
            <a:r>
              <a:rPr lang="en-US" altLang="zh-CN" smtClean="0"/>
              <a:t>Part VI: Operating System - history</a:t>
            </a:r>
            <a:endParaRPr lang="zh-CN" altLang="en-US"/>
          </a:p>
        </p:txBody>
      </p:sp>
      <p:sp>
        <p:nvSpPr>
          <p:cNvPr id="8" name="Rectangle 7"/>
          <p:cNvSpPr/>
          <p:nvPr/>
        </p:nvSpPr>
        <p:spPr>
          <a:xfrm>
            <a:off x="4572000" y="6550223"/>
            <a:ext cx="4572000" cy="307777"/>
          </a:xfrm>
          <a:prstGeom prst="rect">
            <a:avLst/>
          </a:prstGeom>
        </p:spPr>
        <p:txBody>
          <a:bodyPr>
            <a:spAutoFit/>
          </a:bodyPr>
          <a:lstStyle/>
          <a:p>
            <a:r>
              <a:rPr lang="en-US" altLang="zh-CN" sz="1400" dirty="0" smtClean="0"/>
              <a:t>PPTs.2010\Part III Computer architecture-FL02.pptx</a:t>
            </a:r>
            <a:endParaRPr lang="zh-CN" altLang="en-US" sz="1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654032"/>
          </a:xfrm>
        </p:spPr>
        <p:txBody>
          <a:bodyPr>
            <a:normAutofit fontScale="90000"/>
          </a:bodyPr>
          <a:lstStyle/>
          <a:p>
            <a:r>
              <a:rPr lang="en-US" altLang="zh-CN" dirty="0" smtClean="0"/>
              <a:t>Macintosh: the classic PC</a:t>
            </a:r>
            <a:endParaRPr lang="zh-CN" altLang="en-US" sz="2700"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41</a:t>
            </a:fld>
            <a:endParaRPr lang="zh-CN" altLang="en-US"/>
          </a:p>
        </p:txBody>
      </p:sp>
      <p:pic>
        <p:nvPicPr>
          <p:cNvPr id="29699" name="Picture 3"/>
          <p:cNvPicPr>
            <a:picLocks noGrp="1" noChangeAspect="1" noChangeArrowheads="1"/>
          </p:cNvPicPr>
          <p:nvPr>
            <p:ph idx="1"/>
          </p:nvPr>
        </p:nvPicPr>
        <p:blipFill>
          <a:blip r:embed="rId3" cstate="print"/>
          <a:srcRect/>
          <a:stretch>
            <a:fillRect/>
          </a:stretch>
        </p:blipFill>
        <p:spPr bwMode="auto">
          <a:xfrm flipH="1">
            <a:off x="-1" y="571480"/>
            <a:ext cx="5461886" cy="3214710"/>
          </a:xfrm>
          <a:prstGeom prst="rect">
            <a:avLst/>
          </a:prstGeom>
          <a:noFill/>
          <a:ln w="9525">
            <a:noFill/>
            <a:miter lim="800000"/>
            <a:headEnd/>
            <a:tailEnd/>
          </a:ln>
        </p:spPr>
      </p:pic>
      <p:sp>
        <p:nvSpPr>
          <p:cNvPr id="9" name="Rectangle 8"/>
          <p:cNvSpPr/>
          <p:nvPr/>
        </p:nvSpPr>
        <p:spPr>
          <a:xfrm>
            <a:off x="2786050" y="571480"/>
            <a:ext cx="6357950" cy="2308324"/>
          </a:xfrm>
          <a:prstGeom prst="rect">
            <a:avLst/>
          </a:prstGeom>
        </p:spPr>
        <p:txBody>
          <a:bodyPr wrap="square">
            <a:spAutoFit/>
          </a:bodyPr>
          <a:lstStyle/>
          <a:p>
            <a:pPr>
              <a:buFont typeface="Arial" pitchFamily="34" charset="0"/>
              <a:buChar char="•"/>
            </a:pPr>
            <a:r>
              <a:rPr lang="en-US" altLang="zh-CN" sz="2400" dirty="0" smtClean="0"/>
              <a:t> 1984, the Macintosh began for sale</a:t>
            </a:r>
          </a:p>
          <a:p>
            <a:pPr>
              <a:buFont typeface="Arial" pitchFamily="34" charset="0"/>
              <a:buChar char="•"/>
            </a:pPr>
            <a:r>
              <a:rPr lang="en-US" altLang="zh-CN" sz="2400" dirty="0" smtClean="0"/>
              <a:t> The OS used for Macintosh was named System 1.0, which was only black &amp; white</a:t>
            </a:r>
          </a:p>
          <a:p>
            <a:pPr>
              <a:buFont typeface="Arial" pitchFamily="34" charset="0"/>
              <a:buChar char="•"/>
            </a:pPr>
            <a:r>
              <a:rPr lang="en-US" altLang="zh-CN" sz="2400" dirty="0" smtClean="0"/>
              <a:t> But most of the elements of the modern GUI OS were used, including desktop, window, icon, cursor, menu, scroll bar etc., even the Trash!</a:t>
            </a:r>
            <a:endParaRPr lang="zh-CN" altLang="en-US" sz="2400" dirty="0"/>
          </a:p>
        </p:txBody>
      </p:sp>
      <p:pic>
        <p:nvPicPr>
          <p:cNvPr id="29700" name="Picture 4"/>
          <p:cNvPicPr>
            <a:picLocks noChangeAspect="1" noChangeArrowheads="1"/>
          </p:cNvPicPr>
          <p:nvPr/>
        </p:nvPicPr>
        <p:blipFill>
          <a:blip r:embed="rId4" cstate="print"/>
          <a:srcRect/>
          <a:stretch>
            <a:fillRect/>
          </a:stretch>
        </p:blipFill>
        <p:spPr bwMode="auto">
          <a:xfrm>
            <a:off x="5643570" y="2876772"/>
            <a:ext cx="3500430" cy="2338178"/>
          </a:xfrm>
          <a:prstGeom prst="rect">
            <a:avLst/>
          </a:prstGeom>
          <a:noFill/>
          <a:ln w="9525">
            <a:noFill/>
            <a:miter lim="800000"/>
            <a:headEnd/>
            <a:tailEnd/>
          </a:ln>
        </p:spPr>
      </p:pic>
      <p:sp>
        <p:nvSpPr>
          <p:cNvPr id="11" name="Rectangle 10"/>
          <p:cNvSpPr/>
          <p:nvPr/>
        </p:nvSpPr>
        <p:spPr>
          <a:xfrm>
            <a:off x="4429124" y="2786058"/>
            <a:ext cx="1195777" cy="369332"/>
          </a:xfrm>
          <a:prstGeom prst="rect">
            <a:avLst/>
          </a:prstGeom>
        </p:spPr>
        <p:txBody>
          <a:bodyPr wrap="none">
            <a:spAutoFit/>
          </a:bodyPr>
          <a:lstStyle/>
          <a:p>
            <a:r>
              <a:rPr lang="en-US" altLang="zh-CN" dirty="0" smtClean="0"/>
              <a:t>System 1.0</a:t>
            </a:r>
            <a:endParaRPr lang="zh-CN" altLang="en-US" dirty="0"/>
          </a:p>
        </p:txBody>
      </p:sp>
      <p:pic>
        <p:nvPicPr>
          <p:cNvPr id="29701" name="Picture 5"/>
          <p:cNvPicPr>
            <a:picLocks noChangeAspect="1" noChangeArrowheads="1"/>
          </p:cNvPicPr>
          <p:nvPr/>
        </p:nvPicPr>
        <p:blipFill>
          <a:blip r:embed="rId5" cstate="print"/>
          <a:srcRect/>
          <a:stretch>
            <a:fillRect/>
          </a:stretch>
        </p:blipFill>
        <p:spPr bwMode="auto">
          <a:xfrm>
            <a:off x="0" y="4333875"/>
            <a:ext cx="3790950" cy="2524125"/>
          </a:xfrm>
          <a:prstGeom prst="rect">
            <a:avLst/>
          </a:prstGeom>
          <a:noFill/>
          <a:ln w="9525">
            <a:noFill/>
            <a:miter lim="800000"/>
            <a:headEnd/>
            <a:tailEnd/>
          </a:ln>
        </p:spPr>
      </p:pic>
      <p:sp>
        <p:nvSpPr>
          <p:cNvPr id="13" name="Rectangle 12"/>
          <p:cNvSpPr/>
          <p:nvPr/>
        </p:nvSpPr>
        <p:spPr>
          <a:xfrm>
            <a:off x="0" y="3929066"/>
            <a:ext cx="1195777" cy="369332"/>
          </a:xfrm>
          <a:prstGeom prst="rect">
            <a:avLst/>
          </a:prstGeom>
        </p:spPr>
        <p:txBody>
          <a:bodyPr wrap="none">
            <a:spAutoFit/>
          </a:bodyPr>
          <a:lstStyle/>
          <a:p>
            <a:r>
              <a:rPr lang="en-US" altLang="zh-CN" dirty="0" smtClean="0"/>
              <a:t>System 3.0</a:t>
            </a:r>
            <a:endParaRPr lang="zh-CN" altLang="en-US" dirty="0"/>
          </a:p>
        </p:txBody>
      </p:sp>
      <p:pic>
        <p:nvPicPr>
          <p:cNvPr id="29702" name="Picture 6"/>
          <p:cNvPicPr>
            <a:picLocks noChangeAspect="1" noChangeArrowheads="1"/>
          </p:cNvPicPr>
          <p:nvPr/>
        </p:nvPicPr>
        <p:blipFill>
          <a:blip r:embed="rId6" cstate="print"/>
          <a:srcRect/>
          <a:stretch>
            <a:fillRect/>
          </a:stretch>
        </p:blipFill>
        <p:spPr bwMode="auto">
          <a:xfrm>
            <a:off x="3929058" y="4314825"/>
            <a:ext cx="3810000" cy="2543175"/>
          </a:xfrm>
          <a:prstGeom prst="rect">
            <a:avLst/>
          </a:prstGeom>
          <a:noFill/>
          <a:ln w="9525">
            <a:noFill/>
            <a:miter lim="800000"/>
            <a:headEnd/>
            <a:tailEnd/>
          </a:ln>
        </p:spPr>
      </p:pic>
      <p:sp>
        <p:nvSpPr>
          <p:cNvPr id="15" name="Rectangle 14"/>
          <p:cNvSpPr/>
          <p:nvPr/>
        </p:nvSpPr>
        <p:spPr>
          <a:xfrm>
            <a:off x="3929058" y="3929066"/>
            <a:ext cx="1195777" cy="369332"/>
          </a:xfrm>
          <a:prstGeom prst="rect">
            <a:avLst/>
          </a:prstGeom>
        </p:spPr>
        <p:txBody>
          <a:bodyPr wrap="none">
            <a:spAutoFit/>
          </a:bodyPr>
          <a:lstStyle/>
          <a:p>
            <a:r>
              <a:rPr lang="en-US" altLang="zh-CN" dirty="0" smtClean="0"/>
              <a:t>System 4.2</a:t>
            </a:r>
            <a:endParaRPr lang="zh-CN" altLang="en-US" dirty="0"/>
          </a:p>
        </p:txBody>
      </p:sp>
      <p:sp>
        <p:nvSpPr>
          <p:cNvPr id="14" name="Rectangle 13"/>
          <p:cNvSpPr/>
          <p:nvPr/>
        </p:nvSpPr>
        <p:spPr>
          <a:xfrm>
            <a:off x="5500694" y="0"/>
            <a:ext cx="2786082" cy="646331"/>
          </a:xfrm>
          <a:prstGeom prst="rect">
            <a:avLst/>
          </a:prstGeom>
        </p:spPr>
        <p:txBody>
          <a:bodyPr wrap="square">
            <a:spAutoFit/>
          </a:bodyPr>
          <a:lstStyle/>
          <a:p>
            <a:r>
              <a:rPr lang="en-US" altLang="zh-CN" dirty="0" err="1" smtClean="0"/>
              <a:t>macintosh</a:t>
            </a:r>
            <a:r>
              <a:rPr lang="en-US" altLang="zh-CN" dirty="0" smtClean="0"/>
              <a:t> [ˈ</a:t>
            </a:r>
            <a:r>
              <a:rPr lang="en-US" altLang="zh-CN" dirty="0" err="1" smtClean="0"/>
              <a:t>mækintɔʃ</a:t>
            </a:r>
            <a:r>
              <a:rPr lang="en-US" altLang="zh-CN" dirty="0" smtClean="0"/>
              <a:t>]</a:t>
            </a:r>
          </a:p>
          <a:p>
            <a:r>
              <a:rPr lang="en-US" altLang="zh-CN" dirty="0" smtClean="0"/>
              <a:t>n. </a:t>
            </a:r>
            <a:r>
              <a:rPr lang="zh-CN" altLang="en-US" dirty="0" smtClean="0"/>
              <a:t>橡皮布，橡皮布防水衣</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654032"/>
          </a:xfrm>
        </p:spPr>
        <p:txBody>
          <a:bodyPr>
            <a:normAutofit fontScale="90000"/>
          </a:bodyPr>
          <a:lstStyle/>
          <a:p>
            <a:r>
              <a:rPr lang="en-US" altLang="zh-CN" dirty="0" smtClean="0"/>
              <a:t>1991</a:t>
            </a:r>
            <a:r>
              <a:rPr lang="zh-CN" altLang="en-US" dirty="0" smtClean="0"/>
              <a:t>：</a:t>
            </a:r>
            <a:r>
              <a:rPr lang="en-US" altLang="zh-CN" dirty="0" smtClean="0"/>
              <a:t>Mac in color</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42</a:t>
            </a:fld>
            <a:endParaRPr lang="zh-CN" altLang="en-US"/>
          </a:p>
        </p:txBody>
      </p:sp>
      <p:pic>
        <p:nvPicPr>
          <p:cNvPr id="30722" name="Picture 2"/>
          <p:cNvPicPr>
            <a:picLocks noGrp="1" noChangeAspect="1" noChangeArrowheads="1"/>
          </p:cNvPicPr>
          <p:nvPr>
            <p:ph idx="1"/>
          </p:nvPr>
        </p:nvPicPr>
        <p:blipFill>
          <a:blip r:embed="rId3" cstate="print"/>
          <a:srcRect/>
          <a:stretch>
            <a:fillRect/>
          </a:stretch>
        </p:blipFill>
        <p:spPr bwMode="auto">
          <a:xfrm>
            <a:off x="714348" y="714356"/>
            <a:ext cx="7572428" cy="56793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7514"/>
            <a:ext cx="8229600" cy="654032"/>
          </a:xfrm>
        </p:spPr>
        <p:txBody>
          <a:bodyPr>
            <a:normAutofit fontScale="90000"/>
          </a:bodyPr>
          <a:lstStyle/>
          <a:p>
            <a:r>
              <a:rPr lang="en-US" altLang="zh-CN" dirty="0" smtClean="0"/>
              <a:t>1997: So called MAC OS begins</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43</a:t>
            </a:fld>
            <a:endParaRPr lang="zh-CN" altLang="en-US"/>
          </a:p>
        </p:txBody>
      </p:sp>
      <p:pic>
        <p:nvPicPr>
          <p:cNvPr id="31746" name="Picture 2"/>
          <p:cNvPicPr>
            <a:picLocks noGrp="1" noChangeAspect="1" noChangeArrowheads="1"/>
          </p:cNvPicPr>
          <p:nvPr>
            <p:ph idx="1"/>
          </p:nvPr>
        </p:nvPicPr>
        <p:blipFill>
          <a:blip r:embed="rId3" cstate="print"/>
          <a:srcRect/>
          <a:stretch>
            <a:fillRect/>
          </a:stretch>
        </p:blipFill>
        <p:spPr bwMode="auto">
          <a:xfrm>
            <a:off x="500034" y="1428736"/>
            <a:ext cx="5905541" cy="4429156"/>
          </a:xfrm>
          <a:prstGeom prst="rect">
            <a:avLst/>
          </a:prstGeom>
          <a:noFill/>
          <a:ln w="9525">
            <a:noFill/>
            <a:miter lim="800000"/>
            <a:headEnd/>
            <a:tailEnd/>
          </a:ln>
        </p:spPr>
      </p:pic>
      <p:sp>
        <p:nvSpPr>
          <p:cNvPr id="7" name="Rectangle 6"/>
          <p:cNvSpPr/>
          <p:nvPr/>
        </p:nvSpPr>
        <p:spPr>
          <a:xfrm>
            <a:off x="6429388" y="1528125"/>
            <a:ext cx="2714612" cy="4401205"/>
          </a:xfrm>
          <a:prstGeom prst="rect">
            <a:avLst/>
          </a:prstGeom>
        </p:spPr>
        <p:txBody>
          <a:bodyPr wrap="square">
            <a:spAutoFit/>
          </a:bodyPr>
          <a:lstStyle/>
          <a:p>
            <a:pPr>
              <a:buFont typeface="Arial" pitchFamily="34" charset="0"/>
              <a:buChar char="•"/>
            </a:pPr>
            <a:r>
              <a:rPr lang="en-US" altLang="zh-CN" sz="2000" dirty="0" smtClean="0"/>
              <a:t>  1997 summer, Apple published the epoch-making [</a:t>
            </a:r>
            <a:r>
              <a:rPr lang="zh-CN" altLang="en-US" dirty="0" smtClean="0"/>
              <a:t>划时代的</a:t>
            </a:r>
            <a:r>
              <a:rPr lang="en-US" altLang="zh-CN" sz="2000" dirty="0" smtClean="0"/>
              <a:t>] OS -- MAC OS 8</a:t>
            </a:r>
            <a:r>
              <a:rPr lang="zh-CN" altLang="en-US" sz="2000" dirty="0" smtClean="0"/>
              <a:t>（</a:t>
            </a:r>
            <a:r>
              <a:rPr lang="en-US" altLang="zh-CN" sz="2000" dirty="0" smtClean="0"/>
              <a:t>which also terminated the naming rules of System </a:t>
            </a:r>
            <a:r>
              <a:rPr lang="en-US" altLang="zh-CN" sz="2000" dirty="0" err="1" smtClean="0"/>
              <a:t>x.x</a:t>
            </a:r>
            <a:r>
              <a:rPr lang="zh-CN" altLang="en-US" sz="2000" dirty="0" smtClean="0"/>
              <a:t>）</a:t>
            </a:r>
            <a:endParaRPr lang="en-US" altLang="zh-CN" sz="2000" dirty="0" smtClean="0"/>
          </a:p>
          <a:p>
            <a:endParaRPr lang="en-US" altLang="zh-CN" sz="2000" dirty="0" smtClean="0"/>
          </a:p>
          <a:p>
            <a:pPr>
              <a:buFont typeface="Arial" pitchFamily="34" charset="0"/>
              <a:buChar char="•"/>
            </a:pPr>
            <a:r>
              <a:rPr lang="zh-CN" altLang="en-US" sz="2000" dirty="0" smtClean="0"/>
              <a:t> </a:t>
            </a:r>
            <a:r>
              <a:rPr lang="en-US" altLang="zh-CN" sz="2000" dirty="0" smtClean="0"/>
              <a:t>In just two weeks, more than 1,250,000 MAC OS 8  were sold!</a:t>
            </a:r>
          </a:p>
          <a:p>
            <a:endParaRPr lang="en-US" altLang="zh-CN" sz="2000" dirty="0" smtClean="0"/>
          </a:p>
          <a:p>
            <a:pPr>
              <a:buFont typeface="Arial" pitchFamily="34" charset="0"/>
              <a:buChar char="•"/>
            </a:pPr>
            <a:r>
              <a:rPr lang="en-US" altLang="zh-CN" sz="2000" dirty="0" smtClean="0"/>
              <a:t>  More colorful, supporting network, multimedia etc. </a:t>
            </a:r>
            <a:endParaRPr lang="zh-CN" altLang="en-US" sz="2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0622"/>
            <a:ext cx="9144000" cy="654032"/>
          </a:xfrm>
        </p:spPr>
        <p:txBody>
          <a:bodyPr>
            <a:normAutofit/>
          </a:bodyPr>
          <a:lstStyle/>
          <a:p>
            <a:r>
              <a:rPr lang="en-US" altLang="zh-CN" sz="3600" dirty="0" smtClean="0"/>
              <a:t>MAC OS X (2000)</a:t>
            </a:r>
            <a:r>
              <a:rPr lang="zh-CN" altLang="en-US" sz="3600" dirty="0" smtClean="0"/>
              <a:t>：</a:t>
            </a:r>
            <a:r>
              <a:rPr lang="en-US" altLang="zh-CN" sz="3600" dirty="0" smtClean="0"/>
              <a:t>a product of aestheticism</a:t>
            </a:r>
            <a:endParaRPr lang="zh-CN" altLang="en-US" sz="3600"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44</a:t>
            </a:fld>
            <a:endParaRPr lang="zh-CN" altLang="en-US"/>
          </a:p>
        </p:txBody>
      </p:sp>
      <p:pic>
        <p:nvPicPr>
          <p:cNvPr id="33794" name="Picture 2"/>
          <p:cNvPicPr>
            <a:picLocks noGrp="1" noChangeAspect="1" noChangeArrowheads="1"/>
          </p:cNvPicPr>
          <p:nvPr>
            <p:ph idx="1"/>
          </p:nvPr>
        </p:nvPicPr>
        <p:blipFill>
          <a:blip r:embed="rId3" cstate="print"/>
          <a:srcRect/>
          <a:stretch>
            <a:fillRect/>
          </a:stretch>
        </p:blipFill>
        <p:spPr bwMode="auto">
          <a:xfrm>
            <a:off x="0" y="1571612"/>
            <a:ext cx="6000792" cy="4500594"/>
          </a:xfrm>
          <a:prstGeom prst="rect">
            <a:avLst/>
          </a:prstGeom>
          <a:noFill/>
          <a:ln w="9525">
            <a:noFill/>
            <a:miter lim="800000"/>
            <a:headEnd/>
            <a:tailEnd/>
          </a:ln>
        </p:spPr>
      </p:pic>
      <p:sp>
        <p:nvSpPr>
          <p:cNvPr id="8" name="Rectangle 7"/>
          <p:cNvSpPr/>
          <p:nvPr/>
        </p:nvSpPr>
        <p:spPr>
          <a:xfrm>
            <a:off x="6072198" y="1500174"/>
            <a:ext cx="3071802" cy="4745915"/>
          </a:xfrm>
          <a:prstGeom prst="rect">
            <a:avLst/>
          </a:prstGeom>
        </p:spPr>
        <p:txBody>
          <a:bodyPr wrap="square">
            <a:spAutoFit/>
          </a:bodyPr>
          <a:lstStyle/>
          <a:p>
            <a:pPr>
              <a:buFont typeface="Arial" pitchFamily="34" charset="0"/>
              <a:buChar char="•"/>
            </a:pPr>
            <a:r>
              <a:rPr lang="en-US" altLang="zh-CN" sz="2000" dirty="0" smtClean="0"/>
              <a:t> Jan 2000 at San Francisco MacWorld, MAC OS X was first proposed</a:t>
            </a:r>
          </a:p>
          <a:p>
            <a:endParaRPr lang="en-US" altLang="zh-CN" sz="2000" dirty="0" smtClean="0"/>
          </a:p>
          <a:p>
            <a:pPr>
              <a:buFont typeface="Arial" pitchFamily="34" charset="0"/>
              <a:buChar char="•"/>
            </a:pPr>
            <a:r>
              <a:rPr lang="en-US" altLang="zh-CN" sz="2000" dirty="0" smtClean="0"/>
              <a:t> MAC OS X adopted a new kernel – Darwin, which is a variation of UNIX, and is quite stable</a:t>
            </a:r>
          </a:p>
          <a:p>
            <a:endParaRPr lang="en-US" altLang="zh-CN" sz="2000" dirty="0" smtClean="0"/>
          </a:p>
          <a:p>
            <a:pPr>
              <a:buFont typeface="Arial" pitchFamily="34" charset="0"/>
              <a:buChar char="•"/>
            </a:pPr>
            <a:r>
              <a:rPr lang="en-US" altLang="zh-CN" sz="2000" dirty="0" smtClean="0"/>
              <a:t> The most attractive characteristic of MAC OS X is the so-called </a:t>
            </a:r>
            <a:r>
              <a:rPr lang="en-US" altLang="zh-CN" sz="2000" b="1" dirty="0" smtClean="0"/>
              <a:t>Aqua</a:t>
            </a:r>
            <a:r>
              <a:rPr lang="en-US" altLang="zh-CN" sz="2000" dirty="0" smtClean="0"/>
              <a:t> GUI interface, which is still the peak of the user interfaces – </a:t>
            </a:r>
            <a:r>
              <a:rPr lang="en-US" altLang="zh-CN" sz="2800" b="1" cap="small" dirty="0" smtClean="0"/>
              <a:t>fancy</a:t>
            </a:r>
            <a:r>
              <a:rPr lang="en-US" altLang="zh-CN" sz="2000" dirty="0" smtClean="0"/>
              <a:t>!</a:t>
            </a:r>
          </a:p>
        </p:txBody>
      </p:sp>
      <p:sp>
        <p:nvSpPr>
          <p:cNvPr id="9" name="Rectangle 8"/>
          <p:cNvSpPr/>
          <p:nvPr/>
        </p:nvSpPr>
        <p:spPr>
          <a:xfrm>
            <a:off x="4714876" y="1028626"/>
            <a:ext cx="4490396" cy="400110"/>
          </a:xfrm>
          <a:prstGeom prst="rect">
            <a:avLst/>
          </a:prstGeom>
        </p:spPr>
        <p:txBody>
          <a:bodyPr wrap="none">
            <a:spAutoFit/>
          </a:bodyPr>
          <a:lstStyle/>
          <a:p>
            <a:r>
              <a:rPr lang="en-US" altLang="zh-CN" sz="2000" b="1" dirty="0" smtClean="0"/>
              <a:t>aestheticism [ˌi:sˈ</a:t>
            </a:r>
            <a:r>
              <a:rPr lang="el-GR" altLang="zh-CN" sz="2000" b="1" dirty="0" smtClean="0"/>
              <a:t>θ</a:t>
            </a:r>
            <a:r>
              <a:rPr lang="en-US" altLang="zh-CN" sz="2000" b="1" dirty="0" err="1" smtClean="0"/>
              <a:t>etisizəm</a:t>
            </a:r>
            <a:r>
              <a:rPr lang="en-US" altLang="zh-CN" sz="2000" b="1" dirty="0" smtClean="0"/>
              <a:t>] n.</a:t>
            </a:r>
            <a:r>
              <a:rPr lang="zh-CN" altLang="en-US" sz="2000" b="1" dirty="0" smtClean="0"/>
              <a:t>唯美主义</a:t>
            </a:r>
            <a:endParaRPr lang="zh-CN" altLang="en-US" sz="20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762"/>
            <a:ext cx="8229600" cy="654032"/>
          </a:xfrm>
        </p:spPr>
        <p:txBody>
          <a:bodyPr>
            <a:normAutofit fontScale="90000"/>
          </a:bodyPr>
          <a:lstStyle/>
          <a:p>
            <a:r>
              <a:rPr lang="en-US" altLang="zh-CN" dirty="0" smtClean="0"/>
              <a:t>2004: MAC OS X 10.3 Panther[</a:t>
            </a:r>
            <a:r>
              <a:rPr lang="zh-CN" altLang="en-US" sz="3100" dirty="0" smtClean="0"/>
              <a:t>黑豹</a:t>
            </a:r>
            <a:r>
              <a:rPr lang="en-US" altLang="zh-CN" dirty="0" smtClean="0"/>
              <a:t>]</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45</a:t>
            </a:fld>
            <a:endParaRPr lang="zh-CN" altLang="en-US"/>
          </a:p>
        </p:txBody>
      </p:sp>
      <p:pic>
        <p:nvPicPr>
          <p:cNvPr id="34818" name="Picture 2"/>
          <p:cNvPicPr>
            <a:picLocks noGrp="1" noChangeAspect="1" noChangeArrowheads="1"/>
          </p:cNvPicPr>
          <p:nvPr>
            <p:ph idx="1"/>
          </p:nvPr>
        </p:nvPicPr>
        <p:blipFill>
          <a:blip r:embed="rId3" cstate="print"/>
          <a:srcRect/>
          <a:stretch>
            <a:fillRect/>
          </a:stretch>
        </p:blipFill>
        <p:spPr bwMode="auto">
          <a:xfrm>
            <a:off x="71406" y="1000108"/>
            <a:ext cx="6667547" cy="5000660"/>
          </a:xfrm>
          <a:prstGeom prst="rect">
            <a:avLst/>
          </a:prstGeom>
          <a:noFill/>
          <a:ln w="9525">
            <a:noFill/>
            <a:miter lim="800000"/>
            <a:headEnd/>
            <a:tailEnd/>
          </a:ln>
        </p:spPr>
      </p:pic>
      <p:sp>
        <p:nvSpPr>
          <p:cNvPr id="7" name="Rectangle 6"/>
          <p:cNvSpPr/>
          <p:nvPr/>
        </p:nvSpPr>
        <p:spPr>
          <a:xfrm>
            <a:off x="6786578" y="642918"/>
            <a:ext cx="2357422" cy="5940088"/>
          </a:xfrm>
          <a:prstGeom prst="rect">
            <a:avLst/>
          </a:prstGeom>
        </p:spPr>
        <p:txBody>
          <a:bodyPr wrap="square">
            <a:spAutoFit/>
          </a:bodyPr>
          <a:lstStyle/>
          <a:p>
            <a:pPr>
              <a:buFont typeface="Arial" pitchFamily="34" charset="0"/>
              <a:buChar char="•"/>
            </a:pPr>
            <a:r>
              <a:rPr lang="en-US" altLang="zh-CN" sz="2000" dirty="0" smtClean="0"/>
              <a:t> 2004, MAC OS X 10.3 Panther</a:t>
            </a:r>
            <a:r>
              <a:rPr lang="zh-CN" altLang="en-US" sz="2000" dirty="0" smtClean="0"/>
              <a:t>（黑豹）</a:t>
            </a:r>
            <a:r>
              <a:rPr lang="en-US" altLang="zh-CN" sz="2000" dirty="0" smtClean="0"/>
              <a:t>was proposed, which adopted an important update, and is usually believed as the most interesting update</a:t>
            </a:r>
          </a:p>
          <a:p>
            <a:endParaRPr lang="en-US" altLang="zh-CN" sz="2000" dirty="0" smtClean="0"/>
          </a:p>
          <a:p>
            <a:pPr>
              <a:buFont typeface="Arial" pitchFamily="34" charset="0"/>
              <a:buChar char="•"/>
            </a:pPr>
            <a:r>
              <a:rPr lang="en-US" altLang="zh-CN" sz="2000" dirty="0" smtClean="0"/>
              <a:t> Update includes many new properties, such as quick user switch, </a:t>
            </a:r>
            <a:r>
              <a:rPr lang="en-US" altLang="zh-CN" sz="2000" dirty="0" err="1" smtClean="0"/>
              <a:t>iChat</a:t>
            </a:r>
            <a:r>
              <a:rPr lang="en-US" altLang="zh-CN" sz="2000" dirty="0" smtClean="0"/>
              <a:t> AV</a:t>
            </a:r>
            <a:r>
              <a:rPr lang="zh-CN" altLang="en-US" sz="2000" dirty="0" smtClean="0"/>
              <a:t>，</a:t>
            </a:r>
            <a:r>
              <a:rPr lang="en-US" altLang="zh-CN" sz="2000" dirty="0" smtClean="0"/>
              <a:t>and the new HI. </a:t>
            </a:r>
          </a:p>
          <a:p>
            <a:pPr>
              <a:buFont typeface="Arial" pitchFamily="34" charset="0"/>
              <a:buChar char="•"/>
            </a:pPr>
            <a:endParaRPr lang="en-US" altLang="zh-CN" sz="2000" dirty="0" smtClean="0"/>
          </a:p>
          <a:p>
            <a:pPr>
              <a:buFont typeface="Arial" pitchFamily="34" charset="0"/>
              <a:buChar char="•"/>
            </a:pPr>
            <a:r>
              <a:rPr lang="en-US" altLang="zh-CN" sz="2000" dirty="0" smtClean="0"/>
              <a:t> It’s the last version of integrating MS Internet Explorer</a:t>
            </a:r>
            <a:endParaRPr lang="zh-CN" altLang="en-US" sz="2000" dirty="0"/>
          </a:p>
        </p:txBody>
      </p:sp>
      <p:sp>
        <p:nvSpPr>
          <p:cNvPr id="8" name="Rectangle 7"/>
          <p:cNvSpPr/>
          <p:nvPr/>
        </p:nvSpPr>
        <p:spPr>
          <a:xfrm>
            <a:off x="0" y="6211669"/>
            <a:ext cx="4572000" cy="646331"/>
          </a:xfrm>
          <a:prstGeom prst="rect">
            <a:avLst/>
          </a:prstGeom>
        </p:spPr>
        <p:txBody>
          <a:bodyPr>
            <a:spAutoFit/>
          </a:bodyPr>
          <a:lstStyle/>
          <a:p>
            <a:r>
              <a:rPr lang="en-US" altLang="zh-CN" dirty="0" smtClean="0"/>
              <a:t>http://www.pconline.com.cn/pcedu/soft/st/other/0508/694082_7.html</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654032"/>
          </a:xfrm>
        </p:spPr>
        <p:txBody>
          <a:bodyPr>
            <a:normAutofit fontScale="90000"/>
          </a:bodyPr>
          <a:lstStyle/>
          <a:p>
            <a:r>
              <a:rPr lang="en-US" altLang="zh-CN" dirty="0" smtClean="0"/>
              <a:t>Mac OS X 10.6 (2009)</a:t>
            </a:r>
            <a:r>
              <a:rPr lang="zh-CN" altLang="en-US" dirty="0" smtClean="0"/>
              <a:t>：</a:t>
            </a:r>
            <a:r>
              <a:rPr lang="en-US" altLang="zh-CN" sz="3600" dirty="0" smtClean="0"/>
              <a:t>the Snow Leopard </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46</a:t>
            </a:fld>
            <a:endParaRPr lang="zh-CN" altLang="en-US"/>
          </a:p>
        </p:txBody>
      </p:sp>
      <p:pic>
        <p:nvPicPr>
          <p:cNvPr id="35842" name="Picture 2"/>
          <p:cNvPicPr>
            <a:picLocks noGrp="1" noChangeAspect="1" noChangeArrowheads="1"/>
          </p:cNvPicPr>
          <p:nvPr>
            <p:ph idx="1"/>
          </p:nvPr>
        </p:nvPicPr>
        <p:blipFill>
          <a:blip r:embed="rId3" cstate="print"/>
          <a:srcRect/>
          <a:stretch>
            <a:fillRect/>
          </a:stretch>
        </p:blipFill>
        <p:spPr bwMode="auto">
          <a:xfrm>
            <a:off x="642910" y="857232"/>
            <a:ext cx="8197819" cy="5126037"/>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0" y="714356"/>
            <a:ext cx="2363089" cy="1857388"/>
          </a:xfrm>
          <a:prstGeom prst="rect">
            <a:avLst/>
          </a:prstGeom>
          <a:noFill/>
          <a:ln w="9525">
            <a:noFill/>
            <a:miter lim="800000"/>
            <a:headEnd/>
            <a:tailEnd/>
          </a:ln>
        </p:spPr>
      </p:pic>
      <p:sp>
        <p:nvSpPr>
          <p:cNvPr id="8" name="Rectangle 7"/>
          <p:cNvSpPr/>
          <p:nvPr/>
        </p:nvSpPr>
        <p:spPr>
          <a:xfrm>
            <a:off x="0" y="2571744"/>
            <a:ext cx="1406539" cy="369332"/>
          </a:xfrm>
          <a:prstGeom prst="rect">
            <a:avLst/>
          </a:prstGeom>
        </p:spPr>
        <p:txBody>
          <a:bodyPr wrap="none">
            <a:spAutoFit/>
          </a:bodyPr>
          <a:lstStyle/>
          <a:p>
            <a:r>
              <a:rPr lang="en-US" altLang="zh-CN" dirty="0" smtClean="0"/>
              <a:t>Dock &amp; Stack</a:t>
            </a:r>
            <a:endParaRPr lang="zh-CN" altLang="en-US" dirty="0"/>
          </a:p>
        </p:txBody>
      </p:sp>
      <p:pic>
        <p:nvPicPr>
          <p:cNvPr id="35844" name="Picture 4"/>
          <p:cNvPicPr>
            <a:picLocks noChangeAspect="1" noChangeArrowheads="1"/>
          </p:cNvPicPr>
          <p:nvPr/>
        </p:nvPicPr>
        <p:blipFill>
          <a:blip r:embed="rId5" cstate="print"/>
          <a:srcRect/>
          <a:stretch>
            <a:fillRect/>
          </a:stretch>
        </p:blipFill>
        <p:spPr bwMode="auto">
          <a:xfrm>
            <a:off x="0" y="2928934"/>
            <a:ext cx="2000232" cy="1732201"/>
          </a:xfrm>
          <a:prstGeom prst="rect">
            <a:avLst/>
          </a:prstGeom>
          <a:noFill/>
          <a:ln w="9525">
            <a:noFill/>
            <a:miter lim="800000"/>
            <a:headEnd/>
            <a:tailEnd/>
          </a:ln>
        </p:spPr>
      </p:pic>
      <p:sp>
        <p:nvSpPr>
          <p:cNvPr id="10" name="Rectangle 9"/>
          <p:cNvSpPr/>
          <p:nvPr/>
        </p:nvSpPr>
        <p:spPr>
          <a:xfrm>
            <a:off x="0" y="4500570"/>
            <a:ext cx="931152" cy="369332"/>
          </a:xfrm>
          <a:prstGeom prst="rect">
            <a:avLst/>
          </a:prstGeom>
        </p:spPr>
        <p:txBody>
          <a:bodyPr wrap="none">
            <a:spAutoFit/>
          </a:bodyPr>
          <a:lstStyle/>
          <a:p>
            <a:r>
              <a:rPr lang="en-US" altLang="zh-CN" dirty="0" smtClean="0"/>
              <a:t>Preview</a:t>
            </a:r>
            <a:endParaRPr lang="zh-CN" altLang="en-US" dirty="0"/>
          </a:p>
        </p:txBody>
      </p:sp>
      <p:pic>
        <p:nvPicPr>
          <p:cNvPr id="35845" name="Picture 5"/>
          <p:cNvPicPr>
            <a:picLocks noChangeAspect="1" noChangeArrowheads="1"/>
          </p:cNvPicPr>
          <p:nvPr/>
        </p:nvPicPr>
        <p:blipFill>
          <a:blip r:embed="rId6" cstate="print"/>
          <a:srcRect/>
          <a:stretch>
            <a:fillRect/>
          </a:stretch>
        </p:blipFill>
        <p:spPr bwMode="auto">
          <a:xfrm>
            <a:off x="6510869" y="785794"/>
            <a:ext cx="2633131" cy="1643074"/>
          </a:xfrm>
          <a:prstGeom prst="rect">
            <a:avLst/>
          </a:prstGeom>
          <a:noFill/>
          <a:ln w="9525">
            <a:noFill/>
            <a:miter lim="800000"/>
            <a:headEnd/>
            <a:tailEnd/>
          </a:ln>
        </p:spPr>
      </p:pic>
      <p:sp>
        <p:nvSpPr>
          <p:cNvPr id="13" name="Rectangle 12"/>
          <p:cNvSpPr/>
          <p:nvPr/>
        </p:nvSpPr>
        <p:spPr>
          <a:xfrm>
            <a:off x="4572000" y="500042"/>
            <a:ext cx="4572000" cy="276999"/>
          </a:xfrm>
          <a:prstGeom prst="rect">
            <a:avLst/>
          </a:prstGeom>
        </p:spPr>
        <p:txBody>
          <a:bodyPr>
            <a:spAutoFit/>
          </a:bodyPr>
          <a:lstStyle/>
          <a:p>
            <a:r>
              <a:rPr lang="en-US" altLang="zh-CN" sz="1200" dirty="0" smtClean="0"/>
              <a:t>http://pcedu.pconline.com.cn/softnews/cs/0908/1773467_2.html</a:t>
            </a:r>
            <a:endParaRPr lang="zh-CN" altLang="en-US" sz="1200" dirty="0"/>
          </a:p>
        </p:txBody>
      </p:sp>
      <p:pic>
        <p:nvPicPr>
          <p:cNvPr id="35846" name="Picture 6"/>
          <p:cNvPicPr>
            <a:picLocks noChangeAspect="1" noChangeArrowheads="1"/>
          </p:cNvPicPr>
          <p:nvPr/>
        </p:nvPicPr>
        <p:blipFill>
          <a:blip r:embed="rId7" cstate="print"/>
          <a:srcRect/>
          <a:stretch>
            <a:fillRect/>
          </a:stretch>
        </p:blipFill>
        <p:spPr bwMode="auto">
          <a:xfrm>
            <a:off x="0" y="4940564"/>
            <a:ext cx="9144000" cy="1917436"/>
          </a:xfrm>
          <a:prstGeom prst="rect">
            <a:avLst/>
          </a:prstGeom>
          <a:noFill/>
          <a:ln w="9525">
            <a:noFill/>
            <a:miter lim="800000"/>
            <a:headEnd/>
            <a:tailEnd/>
          </a:ln>
        </p:spPr>
      </p:pic>
      <p:sp>
        <p:nvSpPr>
          <p:cNvPr id="15" name="Rectangle 14"/>
          <p:cNvSpPr/>
          <p:nvPr/>
        </p:nvSpPr>
        <p:spPr>
          <a:xfrm>
            <a:off x="5786446" y="5072074"/>
            <a:ext cx="3357554" cy="276999"/>
          </a:xfrm>
          <a:prstGeom prst="rect">
            <a:avLst/>
          </a:prstGeom>
        </p:spPr>
        <p:txBody>
          <a:bodyPr wrap="square">
            <a:spAutoFit/>
          </a:bodyPr>
          <a:lstStyle/>
          <a:p>
            <a:pPr algn="r"/>
            <a:r>
              <a:rPr lang="en-US" altLang="zh-CN" sz="1200" dirty="0" smtClean="0"/>
              <a:t>http://en.wikipedia.org/wiki/History_of_Mac_OS</a:t>
            </a:r>
            <a:endParaRPr lang="zh-CN" altLang="en-US" sz="1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89648"/>
            <a:ext cx="8229600" cy="823128"/>
          </a:xfrm>
        </p:spPr>
        <p:txBody>
          <a:bodyPr>
            <a:noAutofit/>
          </a:bodyPr>
          <a:lstStyle/>
          <a:p>
            <a:r>
              <a:rPr lang="en-US" altLang="zh-CN" sz="3600" dirty="0"/>
              <a:t>Mac OS X 10.8 Mountain </a:t>
            </a:r>
            <a:r>
              <a:rPr lang="en-US" altLang="zh-CN" sz="3600" dirty="0" smtClean="0"/>
              <a:t>Lion </a:t>
            </a:r>
            <a:r>
              <a:rPr lang="en-US" altLang="zh-CN" sz="2800" dirty="0" smtClean="0"/>
              <a:t>(2012) </a:t>
            </a:r>
            <a:endParaRPr lang="zh-CN" altLang="en-US" sz="2800" dirty="0"/>
          </a:p>
        </p:txBody>
      </p:sp>
      <p:sp>
        <p:nvSpPr>
          <p:cNvPr id="4" name="页脚占位符 3"/>
          <p:cNvSpPr>
            <a:spLocks noGrp="1"/>
          </p:cNvSpPr>
          <p:nvPr>
            <p:ph type="ftr" sz="quarter" idx="11"/>
          </p:nvPr>
        </p:nvSpPr>
        <p:spPr/>
        <p:txBody>
          <a:bodyPr/>
          <a:lstStyle/>
          <a:p>
            <a:r>
              <a:rPr lang="en-US" altLang="zh-CN" smtClean="0"/>
              <a:t>Part VI: Operating System - history</a:t>
            </a:r>
            <a:endParaRPr lang="zh-CN" altLang="en-US"/>
          </a:p>
        </p:txBody>
      </p:sp>
      <p:sp>
        <p:nvSpPr>
          <p:cNvPr id="5" name="灯片编号占位符 4"/>
          <p:cNvSpPr>
            <a:spLocks noGrp="1"/>
          </p:cNvSpPr>
          <p:nvPr>
            <p:ph type="sldNum" sz="quarter" idx="12"/>
          </p:nvPr>
        </p:nvSpPr>
        <p:spPr/>
        <p:txBody>
          <a:bodyPr/>
          <a:lstStyle/>
          <a:p>
            <a:fld id="{10744B62-10FC-4232-9218-76AF922FA420}" type="slidenum">
              <a:rPr lang="zh-CN" altLang="en-US" smtClean="0"/>
              <a:pPr/>
              <a:t>47</a:t>
            </a:fld>
            <a:endParaRPr lang="zh-CN" altLang="en-US"/>
          </a:p>
        </p:txBody>
      </p:sp>
      <p:pic>
        <p:nvPicPr>
          <p:cNvPr id="9" name="Picture 2" descr="Mac OS X 1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8579768" cy="4799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dn-static.cnet.co.uk/i/photos/50006985/os-x-mountain-lio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30654"/>
            <a:ext cx="2002841" cy="143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985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vert="vert270" lIns="91440" tIns="45720" rIns="91440" bIns="45720" rtlCol="0" anchor="ctr">
            <a:normAutofit/>
          </a:bodyPr>
          <a:lstStyle/>
          <a:p>
            <a:pPr>
              <a:defRPr/>
            </a:pPr>
            <a:r>
              <a:rPr lang="en-US" altLang="zh-CN" sz="3600" dirty="0" smtClean="0">
                <a:solidFill>
                  <a:schemeClr val="bg1"/>
                </a:solidFill>
                <a:latin typeface="Happy" pitchFamily="34" charset="0"/>
              </a:rPr>
              <a:t>Operating System</a:t>
            </a:r>
            <a:endParaRPr lang="zh-CN" altLang="en-US" sz="3600" dirty="0">
              <a:solidFill>
                <a:schemeClr val="bg1"/>
              </a:solidFill>
              <a:latin typeface="Happy" pitchFamily="34" charset="0"/>
            </a:endParaRPr>
          </a:p>
        </p:txBody>
      </p:sp>
      <p:sp>
        <p:nvSpPr>
          <p:cNvPr id="3" name="Footer Placeholder 2"/>
          <p:cNvSpPr>
            <a:spLocks noGrp="1"/>
          </p:cNvSpPr>
          <p:nvPr>
            <p:ph type="ftr" sz="quarter" idx="11"/>
          </p:nvPr>
        </p:nvSpPr>
        <p:spPr/>
        <p:txBody>
          <a:bodyPr/>
          <a:lstStyle/>
          <a:p>
            <a:r>
              <a:rPr lang="en-US" altLang="zh-CN" smtClean="0"/>
              <a:t>Part VI: Operating System - history</a:t>
            </a:r>
            <a:endParaRPr lang="zh-CN" altLang="en-US"/>
          </a:p>
        </p:txBody>
      </p:sp>
      <p:sp>
        <p:nvSpPr>
          <p:cNvPr id="4" name="Slide Number Placeholder 3"/>
          <p:cNvSpPr>
            <a:spLocks noGrp="1"/>
          </p:cNvSpPr>
          <p:nvPr>
            <p:ph type="sldNum" sz="quarter" idx="12"/>
          </p:nvPr>
        </p:nvSpPr>
        <p:spPr/>
        <p:txBody>
          <a:bodyPr/>
          <a:lstStyle/>
          <a:p>
            <a:fld id="{10744B62-10FC-4232-9218-76AF922FA420}" type="slidenum">
              <a:rPr lang="zh-CN" altLang="en-US" smtClean="0"/>
              <a:pPr/>
              <a:t>48</a:t>
            </a:fld>
            <a:endParaRPr lang="zh-CN" altLang="en-US"/>
          </a:p>
        </p:txBody>
      </p:sp>
      <p:sp>
        <p:nvSpPr>
          <p:cNvPr id="5" name="Content Placeholder 4"/>
          <p:cNvSpPr>
            <a:spLocks noGrp="1"/>
          </p:cNvSpPr>
          <p:nvPr>
            <p:ph idx="1"/>
          </p:nvPr>
        </p:nvSpPr>
        <p:spPr>
          <a:xfrm>
            <a:off x="1285852" y="571480"/>
            <a:ext cx="7858148" cy="5429288"/>
          </a:xfrm>
        </p:spPr>
        <p:txBody>
          <a:bodyPr anchor="ctr">
            <a:normAutofit/>
          </a:bodyPr>
          <a:lstStyle/>
          <a:p>
            <a:r>
              <a:rPr lang="en-US" altLang="zh-CN" dirty="0" smtClean="0"/>
              <a:t>Evolution of Operating System</a:t>
            </a:r>
          </a:p>
          <a:p>
            <a:pPr lvl="1"/>
            <a:r>
              <a:rPr lang="en-US" altLang="zh-CN" dirty="0" smtClean="0"/>
              <a:t>From simplicity to Complexity</a:t>
            </a:r>
          </a:p>
          <a:p>
            <a:pPr lvl="1"/>
            <a:r>
              <a:rPr lang="en-US" altLang="zh-CN" dirty="0" smtClean="0"/>
              <a:t>Multiprogramming is the fundamental concept</a:t>
            </a:r>
          </a:p>
          <a:p>
            <a:pPr lvl="1"/>
            <a:r>
              <a:rPr lang="en-US" altLang="zh-CN" dirty="0" smtClean="0"/>
              <a:t>Trend of providing friendly interface </a:t>
            </a:r>
          </a:p>
          <a:p>
            <a:r>
              <a:rPr lang="en-US" altLang="zh-CN" dirty="0" smtClean="0">
                <a:solidFill>
                  <a:schemeClr val="accent6">
                    <a:lumMod val="75000"/>
                  </a:schemeClr>
                </a:solidFill>
              </a:rPr>
              <a:t>Selected Oss</a:t>
            </a:r>
          </a:p>
          <a:p>
            <a:pPr lvl="1"/>
            <a:r>
              <a:rPr lang="en-US" altLang="zh-CN" dirty="0" smtClean="0">
                <a:solidFill>
                  <a:schemeClr val="accent6">
                    <a:lumMod val="75000"/>
                  </a:schemeClr>
                </a:solidFill>
              </a:rPr>
              <a:t>Mac OS</a:t>
            </a:r>
          </a:p>
          <a:p>
            <a:pPr lvl="1"/>
            <a:r>
              <a:rPr lang="en-US" altLang="zh-CN" dirty="0" smtClean="0">
                <a:solidFill>
                  <a:srgbClr val="0070C0"/>
                </a:solidFill>
              </a:rPr>
              <a:t>Windows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zh-CN" altLang="en-US"/>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49</a:t>
            </a:fld>
            <a:endParaRPr lang="zh-CN" altLang="en-US"/>
          </a:p>
        </p:txBody>
      </p:sp>
      <p:pic>
        <p:nvPicPr>
          <p:cNvPr id="1026" name="Picture 2"/>
          <p:cNvPicPr>
            <a:picLocks noGrp="1" noChangeAspect="1" noChangeArrowheads="1"/>
          </p:cNvPicPr>
          <p:nvPr>
            <p:ph idx="1"/>
          </p:nvPr>
        </p:nvPicPr>
        <p:blipFill>
          <a:blip r:embed="rId3" cstate="print"/>
          <a:srcRect/>
          <a:stretch>
            <a:fillRect/>
          </a:stretch>
        </p:blipFill>
        <p:spPr bwMode="auto">
          <a:xfrm>
            <a:off x="571472" y="0"/>
            <a:ext cx="7500958" cy="5330093"/>
          </a:xfrm>
          <a:prstGeom prst="rect">
            <a:avLst/>
          </a:prstGeom>
          <a:noFill/>
          <a:ln w="9525">
            <a:noFill/>
            <a:miter lim="800000"/>
            <a:headEnd/>
            <a:tailEnd/>
          </a:ln>
        </p:spPr>
      </p:pic>
      <p:sp>
        <p:nvSpPr>
          <p:cNvPr id="7" name="Rectangle 6"/>
          <p:cNvSpPr/>
          <p:nvPr/>
        </p:nvSpPr>
        <p:spPr>
          <a:xfrm>
            <a:off x="8119616" y="0"/>
            <a:ext cx="738664" cy="5286388"/>
          </a:xfrm>
          <a:prstGeom prst="rect">
            <a:avLst/>
          </a:prstGeom>
        </p:spPr>
        <p:txBody>
          <a:bodyPr vert="eaVert" wrap="square">
            <a:spAutoFit/>
          </a:bodyPr>
          <a:lstStyle/>
          <a:p>
            <a:r>
              <a:rPr lang="en-US" altLang="zh-CN" dirty="0" smtClean="0"/>
              <a:t>"A History of Modern Computing" (2nd),Paul E. </a:t>
            </a:r>
            <a:r>
              <a:rPr lang="en-US" altLang="zh-CN" dirty="0" err="1" smtClean="0"/>
              <a:t>Ceruzzi</a:t>
            </a:r>
            <a:r>
              <a:rPr lang="en-US" altLang="zh-CN" dirty="0" smtClean="0"/>
              <a:t>, ISBN 0-262-53203-4. The MIT Press, 2003.</a:t>
            </a:r>
            <a:endParaRPr lang="zh-CN" altLang="en-US" dirty="0"/>
          </a:p>
        </p:txBody>
      </p:sp>
      <p:sp>
        <p:nvSpPr>
          <p:cNvPr id="8" name="Rectangle 7"/>
          <p:cNvSpPr/>
          <p:nvPr/>
        </p:nvSpPr>
        <p:spPr>
          <a:xfrm>
            <a:off x="571472" y="5357826"/>
            <a:ext cx="7929618" cy="923330"/>
          </a:xfrm>
          <a:prstGeom prst="rect">
            <a:avLst/>
          </a:prstGeom>
        </p:spPr>
        <p:txBody>
          <a:bodyPr wrap="square">
            <a:spAutoFit/>
          </a:bodyPr>
          <a:lstStyle/>
          <a:p>
            <a:r>
              <a:rPr lang="en-US" altLang="zh-CN" dirty="0" smtClean="0"/>
              <a:t>Microsoft Team, ca. 1978. This photograph shows Microsoft as it was moving from Albuquerque, where the Altair was built, to the Seattle area, where </a:t>
            </a:r>
            <a:r>
              <a:rPr lang="en-US" altLang="zh-CN" b="1" dirty="0" smtClean="0">
                <a:solidFill>
                  <a:schemeClr val="accent6">
                    <a:lumMod val="75000"/>
                  </a:schemeClr>
                </a:solidFill>
              </a:rPr>
              <a:t>Bill Gates </a:t>
            </a:r>
            <a:r>
              <a:rPr lang="en-US" altLang="zh-CN" dirty="0" smtClean="0"/>
              <a:t>(lower left) and </a:t>
            </a:r>
            <a:r>
              <a:rPr lang="en-US" altLang="zh-CN" b="1" dirty="0" smtClean="0">
                <a:solidFill>
                  <a:schemeClr val="accent6">
                    <a:lumMod val="75000"/>
                  </a:schemeClr>
                </a:solidFill>
              </a:rPr>
              <a:t>Paul Allen </a:t>
            </a:r>
            <a:r>
              <a:rPr lang="en-US" altLang="zh-CN" dirty="0" smtClean="0"/>
              <a:t>(lower right) were from. (Source: Microsoft.)</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CDAB83F-16A0-47B1-BCC0-2A0E087A8E09}" type="slidenum">
              <a:rPr lang="zh-TW" altLang="en-US"/>
              <a:pPr/>
              <a:t>5</a:t>
            </a:fld>
            <a:endParaRPr lang="en-US" altLang="zh-TW"/>
          </a:p>
        </p:txBody>
      </p:sp>
      <p:sp>
        <p:nvSpPr>
          <p:cNvPr id="125954" name="Rectangle 2"/>
          <p:cNvSpPr>
            <a:spLocks noGrp="1" noChangeArrowheads="1"/>
          </p:cNvSpPr>
          <p:nvPr>
            <p:ph type="title"/>
          </p:nvPr>
        </p:nvSpPr>
        <p:spPr>
          <a:xfrm>
            <a:off x="0" y="446109"/>
            <a:ext cx="7772400" cy="801855"/>
          </a:xfrm>
          <a:solidFill>
            <a:schemeClr val="tx1">
              <a:lumMod val="65000"/>
              <a:lumOff val="35000"/>
            </a:schemeClr>
          </a:solidFill>
        </p:spPr>
        <p:txBody>
          <a:bodyPr/>
          <a:lstStyle/>
          <a:p>
            <a:r>
              <a:rPr lang="en-US" altLang="zh-CN" b="1" u="sng" dirty="0">
                <a:solidFill>
                  <a:srgbClr val="FF0000"/>
                </a:solidFill>
                <a:ea typeface="宋体" pitchFamily="2" charset="-122"/>
              </a:rPr>
              <a:t>First generation 1945 - 1955</a:t>
            </a:r>
          </a:p>
        </p:txBody>
      </p:sp>
      <p:sp>
        <p:nvSpPr>
          <p:cNvPr id="125955" name="Rectangle 3"/>
          <p:cNvSpPr>
            <a:spLocks noGrp="1" noChangeArrowheads="1"/>
          </p:cNvSpPr>
          <p:nvPr>
            <p:ph type="body" idx="1"/>
          </p:nvPr>
        </p:nvSpPr>
        <p:spPr>
          <a:xfrm>
            <a:off x="457200" y="1357298"/>
            <a:ext cx="8686800" cy="4143403"/>
          </a:xfrm>
        </p:spPr>
        <p:txBody>
          <a:bodyPr>
            <a:normAutofit/>
          </a:bodyPr>
          <a:lstStyle/>
          <a:p>
            <a:pPr lvl="1"/>
            <a:r>
              <a:rPr lang="en-US" altLang="zh-CN" sz="3200" dirty="0" smtClean="0">
                <a:ea typeface="宋体" pitchFamily="2" charset="-122"/>
              </a:rPr>
              <a:t>Technology</a:t>
            </a:r>
            <a:r>
              <a:rPr lang="en-US" altLang="zh-CN" sz="3200" dirty="0">
                <a:ea typeface="宋体" pitchFamily="2" charset="-122"/>
              </a:rPr>
              <a:t>: </a:t>
            </a:r>
            <a:r>
              <a:rPr lang="en-US" altLang="zh-CN" sz="3200" b="1" dirty="0">
                <a:ea typeface="宋体" pitchFamily="2" charset="-122"/>
              </a:rPr>
              <a:t>vacuum tubes &amp; </a:t>
            </a:r>
            <a:r>
              <a:rPr lang="en-US" altLang="zh-CN" sz="3200" b="1" dirty="0" smtClean="0">
                <a:ea typeface="宋体" pitchFamily="2" charset="-122"/>
              </a:rPr>
              <a:t>plug-boards</a:t>
            </a:r>
            <a:endParaRPr lang="en-US" altLang="zh-CN" sz="3200" b="1" dirty="0">
              <a:ea typeface="宋体" pitchFamily="2" charset="-122"/>
            </a:endParaRPr>
          </a:p>
          <a:p>
            <a:pPr lvl="1"/>
            <a:r>
              <a:rPr lang="en-US" altLang="zh-CN" sz="3200" dirty="0">
                <a:ea typeface="宋体" pitchFamily="2" charset="-122"/>
              </a:rPr>
              <a:t>Programming: </a:t>
            </a:r>
            <a:r>
              <a:rPr lang="en-US" altLang="zh-CN" sz="3200" b="1" dirty="0">
                <a:ea typeface="宋体" pitchFamily="2" charset="-122"/>
              </a:rPr>
              <a:t>setting some switches</a:t>
            </a:r>
          </a:p>
          <a:p>
            <a:pPr lvl="1"/>
            <a:r>
              <a:rPr lang="en-US" altLang="zh-CN" sz="3200" dirty="0">
                <a:ea typeface="宋体" pitchFamily="2" charset="-122"/>
              </a:rPr>
              <a:t>Programming language: </a:t>
            </a:r>
            <a:r>
              <a:rPr lang="en-US" altLang="zh-CN" sz="3200" b="1" dirty="0">
                <a:ea typeface="宋体" pitchFamily="2" charset="-122"/>
              </a:rPr>
              <a:t>machine language</a:t>
            </a:r>
            <a:endParaRPr lang="en-US" altLang="zh-CN" sz="3200" dirty="0">
              <a:ea typeface="宋体" pitchFamily="2" charset="-122"/>
            </a:endParaRPr>
          </a:p>
          <a:p>
            <a:pPr lvl="1"/>
            <a:r>
              <a:rPr lang="en-US" altLang="zh-CN" sz="3200" dirty="0">
                <a:ea typeface="宋体" pitchFamily="2" charset="-122"/>
              </a:rPr>
              <a:t>Tasks: </a:t>
            </a:r>
            <a:r>
              <a:rPr lang="en-US" altLang="zh-CN" sz="3200" b="1" dirty="0">
                <a:ea typeface="宋体" pitchFamily="2" charset="-122"/>
              </a:rPr>
              <a:t>tables of sine, cosine, logarithms</a:t>
            </a:r>
          </a:p>
          <a:p>
            <a:pPr lvl="1"/>
            <a:r>
              <a:rPr lang="en-US" altLang="zh-CN" sz="3200" dirty="0">
                <a:solidFill>
                  <a:srgbClr val="FF0000"/>
                </a:solidFill>
                <a:ea typeface="宋体" pitchFamily="2" charset="-122"/>
              </a:rPr>
              <a:t>OS</a:t>
            </a:r>
            <a:r>
              <a:rPr lang="en-US" altLang="zh-CN" sz="3200" dirty="0">
                <a:ea typeface="宋体" pitchFamily="2" charset="-122"/>
              </a:rPr>
              <a:t>: </a:t>
            </a:r>
            <a:r>
              <a:rPr lang="en-US" altLang="zh-CN" sz="3200" b="1" dirty="0" smtClean="0">
                <a:solidFill>
                  <a:srgbClr val="0070C0"/>
                </a:solidFill>
                <a:ea typeface="宋体" pitchFamily="2" charset="-122"/>
              </a:rPr>
              <a:t>none</a:t>
            </a:r>
            <a:endParaRPr lang="en-US" altLang="zh-CN" sz="3200" b="1" dirty="0">
              <a:solidFill>
                <a:srgbClr val="0070C0"/>
              </a:solidFill>
              <a:ea typeface="宋体" pitchFamily="2" charset="-122"/>
            </a:endParaRPr>
          </a:p>
        </p:txBody>
      </p:sp>
      <p:sp>
        <p:nvSpPr>
          <p:cNvPr id="7" name="Rectangle 6"/>
          <p:cNvSpPr/>
          <p:nvPr/>
        </p:nvSpPr>
        <p:spPr>
          <a:xfrm>
            <a:off x="1285852" y="652497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pic>
        <p:nvPicPr>
          <p:cNvPr id="8" name="Picture 2"/>
          <p:cNvPicPr>
            <a:picLocks noChangeAspect="1" noChangeArrowheads="1"/>
          </p:cNvPicPr>
          <p:nvPr/>
        </p:nvPicPr>
        <p:blipFill>
          <a:blip r:embed="rId3" cstate="print"/>
          <a:srcRect/>
          <a:stretch>
            <a:fillRect/>
          </a:stretch>
        </p:blipFill>
        <p:spPr bwMode="auto">
          <a:xfrm>
            <a:off x="4886240" y="4286256"/>
            <a:ext cx="3944392" cy="2571744"/>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7715272" y="500042"/>
            <a:ext cx="1147227" cy="1495845"/>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srcRect/>
          <a:stretch>
            <a:fillRect/>
          </a:stretch>
        </p:blipFill>
        <p:spPr bwMode="auto">
          <a:xfrm>
            <a:off x="1928794" y="4816857"/>
            <a:ext cx="2928958" cy="2041143"/>
          </a:xfrm>
          <a:prstGeom prst="rect">
            <a:avLst/>
          </a:prstGeom>
          <a:noFill/>
          <a:ln w="9525">
            <a:noFill/>
            <a:miter lim="800000"/>
            <a:headEnd/>
            <a:tailEnd/>
          </a:ln>
        </p:spPr>
      </p:pic>
      <p:sp>
        <p:nvSpPr>
          <p:cNvPr id="11" name="Footer Placeholder 10"/>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The beginning of </a:t>
            </a:r>
            <a:r>
              <a:rPr lang="en-US" altLang="zh-CN" dirty="0" err="1" smtClean="0"/>
              <a:t>MicroSoft</a:t>
            </a:r>
            <a:endParaRPr lang="zh-CN" altLang="en-US" dirty="0"/>
          </a:p>
        </p:txBody>
      </p:sp>
      <p:sp>
        <p:nvSpPr>
          <p:cNvPr id="3" name="Content Placeholder 2"/>
          <p:cNvSpPr>
            <a:spLocks noGrp="1"/>
          </p:cNvSpPr>
          <p:nvPr>
            <p:ph idx="1"/>
          </p:nvPr>
        </p:nvSpPr>
        <p:spPr/>
        <p:txBody>
          <a:bodyPr/>
          <a:lstStyle/>
          <a:p>
            <a:r>
              <a:rPr lang="en-US" altLang="zh-CN" dirty="0" smtClean="0"/>
              <a:t>You have tried MS-DOS</a:t>
            </a:r>
          </a:p>
          <a:p>
            <a:endParaRPr lang="en-US" altLang="zh-CN" dirty="0" smtClean="0"/>
          </a:p>
          <a:p>
            <a:endParaRPr lang="en-US" altLang="zh-CN" dirty="0" smtClean="0"/>
          </a:p>
          <a:p>
            <a:endParaRPr lang="en-US" altLang="zh-CN" dirty="0" smtClean="0"/>
          </a:p>
          <a:p>
            <a:endParaRPr lang="en-US" altLang="zh-CN" dirty="0" smtClean="0"/>
          </a:p>
          <a:p>
            <a:r>
              <a:rPr lang="en-US" altLang="zh-CN" dirty="0" smtClean="0"/>
              <a:t>Do</a:t>
            </a:r>
            <a:r>
              <a:rPr lang="zh-CN" altLang="en-US" dirty="0" smtClean="0"/>
              <a:t> </a:t>
            </a:r>
            <a:r>
              <a:rPr lang="en-US" altLang="zh-CN" dirty="0" smtClean="0"/>
              <a:t>you know the first Pot of Gold (</a:t>
            </a:r>
            <a:r>
              <a:rPr lang="zh-CN" altLang="en-US" sz="2000" dirty="0" smtClean="0"/>
              <a:t>第一桶金</a:t>
            </a:r>
            <a:r>
              <a:rPr lang="en-US" altLang="zh-CN" dirty="0" smtClean="0"/>
              <a:t>) for Gates?</a:t>
            </a:r>
          </a:p>
          <a:p>
            <a:pPr lvl="1"/>
            <a:r>
              <a:rPr lang="en-US" altLang="zh-CN" dirty="0" smtClean="0"/>
              <a:t>The development tools for </a:t>
            </a:r>
            <a:r>
              <a:rPr lang="en-US" altLang="zh-CN" b="1" dirty="0" smtClean="0">
                <a:solidFill>
                  <a:schemeClr val="accent6">
                    <a:lumMod val="75000"/>
                  </a:schemeClr>
                </a:solidFill>
              </a:rPr>
              <a:t>Basic</a:t>
            </a:r>
            <a:r>
              <a:rPr lang="en-US" altLang="zh-CN" dirty="0" smtClean="0"/>
              <a:t>!</a:t>
            </a:r>
            <a:endParaRPr lang="zh-CN" altLang="en-US" dirty="0" smtClean="0"/>
          </a:p>
          <a:p>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50</a:t>
            </a:fld>
            <a:endParaRPr lang="zh-CN" altLang="en-US"/>
          </a:p>
        </p:txBody>
      </p:sp>
      <p:pic>
        <p:nvPicPr>
          <p:cNvPr id="6" name="Picture 2" descr="C:\Users\mlinking\AppData\Local\Temp\SNAGHTML5d2b874.PNG"/>
          <p:cNvPicPr>
            <a:picLocks noChangeAspect="1" noChangeArrowheads="1"/>
          </p:cNvPicPr>
          <p:nvPr/>
        </p:nvPicPr>
        <p:blipFill>
          <a:blip r:embed="rId3" cstate="print"/>
          <a:srcRect/>
          <a:stretch>
            <a:fillRect/>
          </a:stretch>
        </p:blipFill>
        <p:spPr bwMode="auto">
          <a:xfrm>
            <a:off x="2071670" y="1500174"/>
            <a:ext cx="3786214" cy="2460761"/>
          </a:xfrm>
          <a:prstGeom prst="rect">
            <a:avLst/>
          </a:prstGeom>
          <a:noFill/>
        </p:spPr>
      </p:pic>
      <p:pic>
        <p:nvPicPr>
          <p:cNvPr id="7" name="Picture 2"/>
          <p:cNvPicPr>
            <a:picLocks noChangeAspect="1" noChangeArrowheads="1"/>
          </p:cNvPicPr>
          <p:nvPr/>
        </p:nvPicPr>
        <p:blipFill>
          <a:blip r:embed="rId4" cstate="print"/>
          <a:srcRect/>
          <a:stretch>
            <a:fillRect/>
          </a:stretch>
        </p:blipFill>
        <p:spPr bwMode="auto">
          <a:xfrm>
            <a:off x="6429388" y="4500570"/>
            <a:ext cx="1285884" cy="1737173"/>
          </a:xfrm>
          <a:prstGeom prst="rect">
            <a:avLst/>
          </a:prstGeom>
          <a:noFill/>
          <a:ln w="9525">
            <a:noFill/>
            <a:miter lim="800000"/>
            <a:headEnd/>
            <a:tailEnd/>
          </a:ln>
          <a:effectLst/>
        </p:spPr>
      </p:pic>
      <p:sp>
        <p:nvSpPr>
          <p:cNvPr id="8" name="Rectangle 7"/>
          <p:cNvSpPr/>
          <p:nvPr/>
        </p:nvSpPr>
        <p:spPr>
          <a:xfrm>
            <a:off x="1500166" y="5572140"/>
            <a:ext cx="5357850" cy="923330"/>
          </a:xfrm>
          <a:prstGeom prst="rect">
            <a:avLst/>
          </a:prstGeom>
        </p:spPr>
        <p:txBody>
          <a:bodyPr wrap="square">
            <a:spAutoFit/>
          </a:bodyPr>
          <a:lstStyle/>
          <a:p>
            <a:r>
              <a:rPr lang="en-US" altLang="zh-CN" b="1" dirty="0" smtClean="0"/>
              <a:t>In 1978, </a:t>
            </a:r>
            <a:r>
              <a:rPr lang="en-US" altLang="zh-CN" b="1" dirty="0" err="1" smtClean="0"/>
              <a:t>MicroSoft</a:t>
            </a:r>
            <a:r>
              <a:rPr lang="en-US" altLang="zh-CN" b="1" dirty="0" smtClean="0"/>
              <a:t> was still a small company that focused mainly on supplying programming languages for personal computers. (Source: Microsoft.)</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Microsoft Windows History</a:t>
            </a:r>
            <a:endParaRPr lang="zh-CN" altLang="en-US" dirty="0"/>
          </a:p>
        </p:txBody>
      </p:sp>
      <p:sp>
        <p:nvSpPr>
          <p:cNvPr id="3" name="Content Placeholder 2"/>
          <p:cNvSpPr>
            <a:spLocks noGrp="1"/>
          </p:cNvSpPr>
          <p:nvPr>
            <p:ph idx="1"/>
          </p:nvPr>
        </p:nvSpPr>
        <p:spPr>
          <a:xfrm>
            <a:off x="2928926" y="1000108"/>
            <a:ext cx="6215074" cy="5500726"/>
          </a:xfrm>
        </p:spPr>
        <p:txBody>
          <a:bodyPr>
            <a:normAutofit/>
          </a:bodyPr>
          <a:lstStyle/>
          <a:p>
            <a:r>
              <a:rPr lang="en-US" altLang="zh-CN" dirty="0" smtClean="0"/>
              <a:t>1983: Windows 1.0</a:t>
            </a:r>
          </a:p>
          <a:p>
            <a:pPr lvl="1"/>
            <a:r>
              <a:rPr lang="en-US" altLang="zh-CN" dirty="0" smtClean="0"/>
              <a:t>Many longtime PC users trace the Microsoft Windows® operating system to the </a:t>
            </a:r>
            <a:r>
              <a:rPr lang="en-US" altLang="zh-CN" b="1" dirty="0" smtClean="0"/>
              <a:t>1990</a:t>
            </a:r>
            <a:r>
              <a:rPr lang="en-US" altLang="zh-CN" dirty="0" smtClean="0"/>
              <a:t> release of </a:t>
            </a:r>
            <a:r>
              <a:rPr lang="en-US" altLang="zh-CN" dirty="0" smtClean="0">
                <a:solidFill>
                  <a:schemeClr val="accent6">
                    <a:lumMod val="75000"/>
                  </a:schemeClr>
                </a:solidFill>
              </a:rPr>
              <a:t>Windows 3.0</a:t>
            </a:r>
            <a:r>
              <a:rPr lang="en-US" altLang="zh-CN" dirty="0" smtClean="0"/>
              <a:t>, the first widely popular version of Windows and the first version of Windows many PC users ever tried. </a:t>
            </a:r>
          </a:p>
          <a:p>
            <a:pPr lvl="1"/>
            <a:r>
              <a:rPr lang="en-US" altLang="zh-CN" dirty="0" smtClean="0"/>
              <a:t>However, Microsoft initially announced the Windows product seven years earlier and released the first version in </a:t>
            </a:r>
            <a:r>
              <a:rPr lang="en-US" altLang="zh-CN" b="1" dirty="0" smtClean="0"/>
              <a:t>1983</a:t>
            </a:r>
            <a:r>
              <a:rPr lang="en-US" altLang="zh-CN" dirty="0" smtClean="0"/>
              <a:t>.</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51</a:t>
            </a:fld>
            <a:endParaRPr lang="zh-CN" altLang="en-US"/>
          </a:p>
        </p:txBody>
      </p:sp>
      <p:sp>
        <p:nvSpPr>
          <p:cNvPr id="6" name="Rectangle 5"/>
          <p:cNvSpPr/>
          <p:nvPr/>
        </p:nvSpPr>
        <p:spPr>
          <a:xfrm>
            <a:off x="0" y="6488668"/>
            <a:ext cx="3818418" cy="369332"/>
          </a:xfrm>
          <a:prstGeom prst="rect">
            <a:avLst/>
          </a:prstGeom>
        </p:spPr>
        <p:txBody>
          <a:bodyPr wrap="none">
            <a:spAutoFit/>
          </a:bodyPr>
          <a:lstStyle/>
          <a:p>
            <a:r>
              <a:rPr lang="en-US" altLang="zh-CN" dirty="0" smtClean="0"/>
              <a:t>http://www.windows.thiyagaraaj.com/</a:t>
            </a:r>
            <a:endParaRPr lang="zh-CN" altLang="en-US" dirty="0"/>
          </a:p>
        </p:txBody>
      </p:sp>
      <p:pic>
        <p:nvPicPr>
          <p:cNvPr id="12290" name="Picture 2"/>
          <p:cNvPicPr>
            <a:picLocks noChangeAspect="1" noChangeArrowheads="1"/>
          </p:cNvPicPr>
          <p:nvPr/>
        </p:nvPicPr>
        <p:blipFill>
          <a:blip r:embed="rId3" cstate="print"/>
          <a:srcRect/>
          <a:stretch>
            <a:fillRect/>
          </a:stretch>
        </p:blipFill>
        <p:spPr bwMode="auto">
          <a:xfrm>
            <a:off x="0" y="1643050"/>
            <a:ext cx="2395157" cy="2428892"/>
          </a:xfrm>
          <a:prstGeom prst="rect">
            <a:avLst/>
          </a:prstGeom>
          <a:noFill/>
          <a:ln w="9525">
            <a:noFill/>
            <a:miter lim="800000"/>
            <a:headEnd/>
            <a:tailEnd/>
          </a:ln>
        </p:spPr>
      </p:pic>
      <p:sp>
        <p:nvSpPr>
          <p:cNvPr id="8" name="Rectangle 7"/>
          <p:cNvSpPr/>
          <p:nvPr/>
        </p:nvSpPr>
        <p:spPr>
          <a:xfrm>
            <a:off x="0" y="4143380"/>
            <a:ext cx="3000364" cy="1477328"/>
          </a:xfrm>
          <a:prstGeom prst="rect">
            <a:avLst/>
          </a:prstGeom>
        </p:spPr>
        <p:txBody>
          <a:bodyPr wrap="square">
            <a:spAutoFit/>
          </a:bodyPr>
          <a:lstStyle/>
          <a:p>
            <a:r>
              <a:rPr lang="en-US" altLang="zh-CN" dirty="0" smtClean="0"/>
              <a:t>The Windows 1.0 product box featured the operating system's new, tiled windows and graphical user interface (GUI).</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Microsoft Windows History</a:t>
            </a:r>
            <a:endParaRPr lang="zh-CN" altLang="en-US" dirty="0"/>
          </a:p>
        </p:txBody>
      </p:sp>
      <p:sp>
        <p:nvSpPr>
          <p:cNvPr id="3" name="Content Placeholder 2"/>
          <p:cNvSpPr>
            <a:spLocks noGrp="1"/>
          </p:cNvSpPr>
          <p:nvPr>
            <p:ph idx="1"/>
          </p:nvPr>
        </p:nvSpPr>
        <p:spPr>
          <a:xfrm>
            <a:off x="3571868" y="1000108"/>
            <a:ext cx="5572132" cy="5857892"/>
          </a:xfrm>
        </p:spPr>
        <p:txBody>
          <a:bodyPr>
            <a:normAutofit fontScale="85000" lnSpcReduction="20000"/>
          </a:bodyPr>
          <a:lstStyle/>
          <a:p>
            <a:r>
              <a:rPr lang="en-US" altLang="zh-CN" dirty="0" smtClean="0"/>
              <a:t>2007: Windows Vista</a:t>
            </a:r>
          </a:p>
          <a:p>
            <a:pPr lvl="1"/>
            <a:r>
              <a:rPr lang="en-US" altLang="zh-CN" dirty="0" smtClean="0"/>
              <a:t>Windows Vista is a line of operating systems  developed by Microsoft for use on personal computers, including home and business desktops, laptops, Tablet PCs, and media center PCs. </a:t>
            </a:r>
          </a:p>
          <a:p>
            <a:pPr lvl="2"/>
            <a:r>
              <a:rPr lang="en-US" altLang="zh-CN" dirty="0" smtClean="0"/>
              <a:t>Prior to its announcement on July 22, 2005, Windows Vista was known by its codename </a:t>
            </a:r>
            <a:r>
              <a:rPr lang="en-US" altLang="zh-CN" b="1" dirty="0" smtClean="0"/>
              <a:t>Longhorn</a:t>
            </a:r>
            <a:r>
              <a:rPr lang="en-US" altLang="zh-CN" dirty="0" smtClean="0"/>
              <a:t>. </a:t>
            </a:r>
          </a:p>
          <a:p>
            <a:pPr lvl="2"/>
            <a:r>
              <a:rPr lang="en-US" altLang="zh-CN" dirty="0" smtClean="0"/>
              <a:t>Development was completed on November 8, 2006; over the following three months it was released in stages to computer hardware and software manufacturers, business customers, and retail channels. </a:t>
            </a:r>
          </a:p>
          <a:p>
            <a:pPr lvl="2"/>
            <a:r>
              <a:rPr lang="en-US" altLang="zh-CN" dirty="0" smtClean="0"/>
              <a:t>On January 30, 2007, it was released worldwide, and was made available for purchase and download from Microsoft's website. </a:t>
            </a:r>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52</a:t>
            </a:fld>
            <a:endParaRPr lang="zh-CN" altLang="en-US"/>
          </a:p>
        </p:txBody>
      </p:sp>
      <p:pic>
        <p:nvPicPr>
          <p:cNvPr id="20482" name="Picture 2"/>
          <p:cNvPicPr>
            <a:picLocks noChangeAspect="1" noChangeArrowheads="1"/>
          </p:cNvPicPr>
          <p:nvPr/>
        </p:nvPicPr>
        <p:blipFill>
          <a:blip r:embed="rId3" cstate="print"/>
          <a:srcRect/>
          <a:stretch>
            <a:fillRect/>
          </a:stretch>
        </p:blipFill>
        <p:spPr bwMode="auto">
          <a:xfrm>
            <a:off x="0" y="1785926"/>
            <a:ext cx="4000500" cy="3000375"/>
          </a:xfrm>
          <a:prstGeom prst="rect">
            <a:avLst/>
          </a:prstGeom>
          <a:noFill/>
          <a:ln w="9525">
            <a:noFill/>
            <a:miter lim="800000"/>
            <a:headEnd/>
            <a:tailEnd/>
          </a:ln>
        </p:spPr>
      </p:pic>
      <p:sp>
        <p:nvSpPr>
          <p:cNvPr id="8" name="Rectangle 7"/>
          <p:cNvSpPr/>
          <p:nvPr/>
        </p:nvSpPr>
        <p:spPr>
          <a:xfrm>
            <a:off x="0" y="4929198"/>
            <a:ext cx="4000496" cy="1754326"/>
          </a:xfrm>
          <a:prstGeom prst="rect">
            <a:avLst/>
          </a:prstGeom>
        </p:spPr>
        <p:txBody>
          <a:bodyPr wrap="square">
            <a:spAutoFit/>
          </a:bodyPr>
          <a:lstStyle/>
          <a:p>
            <a:r>
              <a:rPr lang="en-US" altLang="zh-CN" dirty="0" smtClean="0"/>
              <a:t>The release of Windows Vista came more than five years after the introduction of its predecessor, Windows XP, the longest time span between successive releases of Microsoft Windows.</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Microsoft Windows History</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53</a:t>
            </a:fld>
            <a:endParaRPr lang="zh-CN" altLang="en-US"/>
          </a:p>
        </p:txBody>
      </p:sp>
      <p:sp>
        <p:nvSpPr>
          <p:cNvPr id="7" name="Content Placeholder 6"/>
          <p:cNvSpPr>
            <a:spLocks noGrp="1"/>
          </p:cNvSpPr>
          <p:nvPr>
            <p:ph idx="1"/>
          </p:nvPr>
        </p:nvSpPr>
        <p:spPr>
          <a:xfrm>
            <a:off x="3357554" y="1000108"/>
            <a:ext cx="5786446" cy="5857892"/>
          </a:xfrm>
        </p:spPr>
        <p:txBody>
          <a:bodyPr>
            <a:normAutofit fontScale="70000" lnSpcReduction="20000"/>
          </a:bodyPr>
          <a:lstStyle/>
          <a:p>
            <a:r>
              <a:rPr lang="en-US" altLang="zh-CN" dirty="0" smtClean="0"/>
              <a:t>Windows 7</a:t>
            </a:r>
          </a:p>
          <a:p>
            <a:pPr lvl="1"/>
            <a:r>
              <a:rPr lang="en-US" altLang="zh-CN" dirty="0" smtClean="0"/>
              <a:t>Windows 7 includes a number of new features, such as advances in touch, speech, and handwriting recognition, support for virtual hard disks, improved performance on multi-core processors, improved boot performance, and kernel improvements.</a:t>
            </a:r>
          </a:p>
          <a:p>
            <a:pPr lvl="1"/>
            <a:r>
              <a:rPr lang="en-US" altLang="zh-CN" dirty="0" smtClean="0"/>
              <a:t>According to reports sent to TG Daily, the Milestone 1 build of Windows 7 adds support for systems using multiple heterogeneous graphics cards from different vendors and a new version of Windows Media Center. </a:t>
            </a:r>
          </a:p>
          <a:p>
            <a:pPr lvl="1"/>
            <a:r>
              <a:rPr lang="en-US" altLang="zh-CN" dirty="0" smtClean="0"/>
              <a:t>New features in Milestone 1 also reportedly include Gadgets being integrated into Windows Explorer, a Gadget for Windows Media Center, the ability to visually pin and unpin items from the Start Menu and Taskbar, improved media features, the XPS Essentials Pack being integrated, Windows </a:t>
            </a:r>
            <a:r>
              <a:rPr lang="en-US" altLang="zh-CN" b="1" dirty="0" err="1" smtClean="0"/>
              <a:t>PowerShell</a:t>
            </a:r>
            <a:r>
              <a:rPr lang="en-US" altLang="zh-CN" dirty="0" smtClean="0"/>
              <a:t> Integrated Scripting Environment (ISE), and a multiline Calculator featuring Programmer </a:t>
            </a:r>
            <a:r>
              <a:rPr lang="en-US" altLang="zh-CN" dirty="0" err="1" smtClean="0"/>
              <a:t>andStatistics</a:t>
            </a:r>
            <a:r>
              <a:rPr lang="en-US" altLang="zh-CN" dirty="0" smtClean="0"/>
              <a:t> modes along with unit conversion.</a:t>
            </a:r>
            <a:endParaRPr lang="zh-CN" altLang="en-US" dirty="0"/>
          </a:p>
        </p:txBody>
      </p:sp>
      <p:pic>
        <p:nvPicPr>
          <p:cNvPr id="21507" name="Picture 3"/>
          <p:cNvPicPr>
            <a:picLocks noChangeAspect="1" noChangeArrowheads="1"/>
          </p:cNvPicPr>
          <p:nvPr/>
        </p:nvPicPr>
        <p:blipFill>
          <a:blip r:embed="rId3" cstate="print"/>
          <a:srcRect/>
          <a:stretch>
            <a:fillRect/>
          </a:stretch>
        </p:blipFill>
        <p:spPr bwMode="auto">
          <a:xfrm>
            <a:off x="0" y="1643051"/>
            <a:ext cx="3810025" cy="2857519"/>
          </a:xfrm>
          <a:prstGeom prst="rect">
            <a:avLst/>
          </a:prstGeom>
          <a:noFill/>
          <a:ln w="9525">
            <a:noFill/>
            <a:miter lim="800000"/>
            <a:headEnd/>
            <a:tailEnd/>
          </a:ln>
        </p:spPr>
      </p:pic>
      <p:sp>
        <p:nvSpPr>
          <p:cNvPr id="9" name="Rectangle 8"/>
          <p:cNvSpPr/>
          <p:nvPr/>
        </p:nvSpPr>
        <p:spPr>
          <a:xfrm>
            <a:off x="0" y="4572008"/>
            <a:ext cx="4000496" cy="2031325"/>
          </a:xfrm>
          <a:prstGeom prst="rect">
            <a:avLst/>
          </a:prstGeom>
        </p:spPr>
        <p:txBody>
          <a:bodyPr wrap="square">
            <a:spAutoFit/>
          </a:bodyPr>
          <a:lstStyle/>
          <a:p>
            <a:r>
              <a:rPr lang="en-US" altLang="zh-CN" dirty="0" smtClean="0"/>
              <a:t>Windows 7 (formerly codenamed Blackcomb and Vienna) is the next release of Microsoft Windows, an operating system produced by Microsoft for use on personal computers, including home and business desktops, laptops, Tablet PCs, and media center PCs.</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75000"/>
            </a:schemeClr>
          </a:solidFill>
        </p:spPr>
        <p:txBody>
          <a:bodyPr>
            <a:normAutofit fontScale="90000"/>
          </a:bodyPr>
          <a:lstStyle/>
          <a:p>
            <a:r>
              <a:rPr lang="en-US" altLang="zh-CN" dirty="0" smtClean="0"/>
              <a:t>Mac OS </a:t>
            </a:r>
            <a:r>
              <a:rPr lang="en-US" altLang="zh-CN" dirty="0" err="1" smtClean="0"/>
              <a:t>v.s</a:t>
            </a:r>
            <a:r>
              <a:rPr lang="en-US" altLang="zh-CN" dirty="0" smtClean="0"/>
              <a:t> Windows 7 </a:t>
            </a:r>
            <a:r>
              <a:rPr lang="en-US" altLang="zh-CN" dirty="0" err="1" smtClean="0"/>
              <a:t>v.s</a:t>
            </a:r>
            <a:r>
              <a:rPr lang="en-US" altLang="zh-CN" dirty="0" smtClean="0"/>
              <a:t> </a:t>
            </a:r>
            <a:r>
              <a:rPr lang="en-US" altLang="zh-CN" dirty="0" err="1" smtClean="0"/>
              <a:t>Ubuntu</a:t>
            </a:r>
            <a:endParaRPr lang="zh-CN" altLang="en-US" dirty="0"/>
          </a:p>
        </p:txBody>
      </p:sp>
      <p:sp>
        <p:nvSpPr>
          <p:cNvPr id="3" name="Content Placeholder 2"/>
          <p:cNvSpPr>
            <a:spLocks noGrp="1"/>
          </p:cNvSpPr>
          <p:nvPr>
            <p:ph idx="1"/>
          </p:nvPr>
        </p:nvSpPr>
        <p:spPr/>
        <p:txBody>
          <a:bodyPr/>
          <a:lstStyle/>
          <a:p>
            <a:r>
              <a:rPr lang="en-US" altLang="zh-CN" dirty="0" smtClean="0"/>
              <a:t>More and more similar with each other in GUI</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54</a:t>
            </a:fld>
            <a:endParaRPr lang="zh-CN" altLang="en-US"/>
          </a:p>
        </p:txBody>
      </p:sp>
      <p:pic>
        <p:nvPicPr>
          <p:cNvPr id="6" name="Picture 2"/>
          <p:cNvPicPr>
            <a:picLocks noChangeAspect="1" noChangeArrowheads="1"/>
          </p:cNvPicPr>
          <p:nvPr/>
        </p:nvPicPr>
        <p:blipFill>
          <a:blip r:embed="rId3" cstate="print"/>
          <a:srcRect/>
          <a:stretch>
            <a:fillRect/>
          </a:stretch>
        </p:blipFill>
        <p:spPr bwMode="auto">
          <a:xfrm>
            <a:off x="214282" y="1571612"/>
            <a:ext cx="4286280" cy="3214710"/>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4786314" y="1500174"/>
            <a:ext cx="4357686" cy="3268265"/>
          </a:xfrm>
          <a:prstGeom prst="rect">
            <a:avLst/>
          </a:prstGeom>
          <a:noFill/>
          <a:ln w="9525">
            <a:noFill/>
            <a:miter lim="800000"/>
            <a:headEnd/>
            <a:tailEnd/>
          </a:ln>
        </p:spPr>
      </p:pic>
      <p:pic>
        <p:nvPicPr>
          <p:cNvPr id="479234" name="Picture 2"/>
          <p:cNvPicPr>
            <a:picLocks noChangeAspect="1" noChangeArrowheads="1"/>
          </p:cNvPicPr>
          <p:nvPr/>
        </p:nvPicPr>
        <p:blipFill>
          <a:blip r:embed="rId5" cstate="print"/>
          <a:srcRect/>
          <a:stretch>
            <a:fillRect/>
          </a:stretch>
        </p:blipFill>
        <p:spPr bwMode="auto">
          <a:xfrm>
            <a:off x="2143108" y="3571876"/>
            <a:ext cx="5312392" cy="3286124"/>
          </a:xfrm>
          <a:prstGeom prst="rect">
            <a:avLst/>
          </a:prstGeom>
          <a:noFill/>
          <a:ln w="9525">
            <a:noFill/>
            <a:miter lim="800000"/>
            <a:headEnd/>
            <a:tailEnd/>
          </a:ln>
        </p:spPr>
      </p:pic>
      <p:pic>
        <p:nvPicPr>
          <p:cNvPr id="479235" name="Picture 3"/>
          <p:cNvPicPr>
            <a:picLocks noChangeAspect="1" noChangeArrowheads="1"/>
          </p:cNvPicPr>
          <p:nvPr/>
        </p:nvPicPr>
        <p:blipFill>
          <a:blip r:embed="rId6" cstate="print"/>
          <a:srcRect/>
          <a:stretch>
            <a:fillRect/>
          </a:stretch>
        </p:blipFill>
        <p:spPr bwMode="auto">
          <a:xfrm>
            <a:off x="7072330" y="214290"/>
            <a:ext cx="1928794" cy="803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fontScale="90000"/>
          </a:bodyPr>
          <a:lstStyle/>
          <a:p>
            <a:r>
              <a:rPr lang="en-US" altLang="zh-CN" dirty="0" smtClean="0"/>
              <a:t>Mac OS </a:t>
            </a:r>
            <a:r>
              <a:rPr lang="en-US" altLang="zh-CN" dirty="0" err="1" smtClean="0"/>
              <a:t>v.s</a:t>
            </a:r>
            <a:r>
              <a:rPr lang="en-US" altLang="zh-CN" dirty="0" smtClean="0"/>
              <a:t> Windows 7 </a:t>
            </a:r>
            <a:r>
              <a:rPr lang="en-US" altLang="zh-CN" dirty="0" err="1" smtClean="0"/>
              <a:t>v.s</a:t>
            </a:r>
            <a:r>
              <a:rPr lang="en-US" altLang="zh-CN" dirty="0" smtClean="0"/>
              <a:t> </a:t>
            </a:r>
            <a:r>
              <a:rPr lang="en-US" altLang="zh-CN" dirty="0" err="1" smtClean="0"/>
              <a:t>Ubuntu</a:t>
            </a:r>
            <a:endParaRPr lang="zh-CN" altLang="en-US" dirty="0"/>
          </a:p>
        </p:txBody>
      </p:sp>
      <p:sp>
        <p:nvSpPr>
          <p:cNvPr id="3" name="Content Placeholder 2"/>
          <p:cNvSpPr>
            <a:spLocks noGrp="1"/>
          </p:cNvSpPr>
          <p:nvPr>
            <p:ph idx="1"/>
          </p:nvPr>
        </p:nvSpPr>
        <p:spPr>
          <a:xfrm>
            <a:off x="457200" y="908720"/>
            <a:ext cx="8686800" cy="5126055"/>
          </a:xfrm>
        </p:spPr>
        <p:txBody>
          <a:bodyPr/>
          <a:lstStyle/>
          <a:p>
            <a:r>
              <a:rPr lang="en-US" altLang="zh-CN" dirty="0" smtClean="0"/>
              <a:t>Of course they provide similar fundamental functions</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55</a:t>
            </a:fld>
            <a:endParaRPr lang="zh-CN" altLang="en-US"/>
          </a:p>
        </p:txBody>
      </p:sp>
      <p:pic>
        <p:nvPicPr>
          <p:cNvPr id="479235" name="Picture 3"/>
          <p:cNvPicPr>
            <a:picLocks noChangeAspect="1" noChangeArrowheads="1"/>
          </p:cNvPicPr>
          <p:nvPr/>
        </p:nvPicPr>
        <p:blipFill>
          <a:blip r:embed="rId3" cstate="print"/>
          <a:srcRect/>
          <a:stretch>
            <a:fillRect/>
          </a:stretch>
        </p:blipFill>
        <p:spPr bwMode="auto">
          <a:xfrm>
            <a:off x="7072330" y="214290"/>
            <a:ext cx="1928794" cy="803665"/>
          </a:xfrm>
          <a:prstGeom prst="rect">
            <a:avLst/>
          </a:prstGeom>
          <a:noFill/>
          <a:ln w="9525">
            <a:noFill/>
            <a:miter lim="800000"/>
            <a:headEnd/>
            <a:tailEnd/>
          </a:ln>
        </p:spPr>
      </p:pic>
      <p:pic>
        <p:nvPicPr>
          <p:cNvPr id="272387" name="Picture 3"/>
          <p:cNvPicPr>
            <a:picLocks noChangeAspect="1" noChangeArrowheads="1"/>
          </p:cNvPicPr>
          <p:nvPr/>
        </p:nvPicPr>
        <p:blipFill>
          <a:blip r:embed="rId4" cstate="print"/>
          <a:srcRect/>
          <a:stretch>
            <a:fillRect/>
          </a:stretch>
        </p:blipFill>
        <p:spPr bwMode="auto">
          <a:xfrm>
            <a:off x="1500166" y="2000240"/>
            <a:ext cx="6786610" cy="46707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Mac OS </a:t>
            </a:r>
            <a:r>
              <a:rPr lang="en-US" altLang="zh-CN" dirty="0" err="1" smtClean="0"/>
              <a:t>v.s</a:t>
            </a:r>
            <a:r>
              <a:rPr lang="en-US" altLang="zh-CN" dirty="0" smtClean="0"/>
              <a:t> Windows 7 </a:t>
            </a:r>
            <a:r>
              <a:rPr lang="en-US" altLang="zh-CN" dirty="0" err="1" smtClean="0"/>
              <a:t>v.s</a:t>
            </a:r>
            <a:r>
              <a:rPr lang="en-US" altLang="zh-CN" dirty="0" smtClean="0"/>
              <a:t> </a:t>
            </a:r>
            <a:r>
              <a:rPr lang="en-US" altLang="zh-CN" dirty="0" err="1" smtClean="0"/>
              <a:t>Ubuntu</a:t>
            </a:r>
            <a:endParaRPr lang="zh-CN" altLang="en-US" dirty="0"/>
          </a:p>
        </p:txBody>
      </p:sp>
      <p:sp>
        <p:nvSpPr>
          <p:cNvPr id="3" name="Content Placeholder 2"/>
          <p:cNvSpPr>
            <a:spLocks noGrp="1"/>
          </p:cNvSpPr>
          <p:nvPr>
            <p:ph idx="1"/>
          </p:nvPr>
        </p:nvSpPr>
        <p:spPr>
          <a:xfrm>
            <a:off x="457200" y="1000109"/>
            <a:ext cx="8686800" cy="1714512"/>
          </a:xfrm>
        </p:spPr>
        <p:txBody>
          <a:bodyPr>
            <a:normAutofit fontScale="92500" lnSpcReduction="20000"/>
          </a:bodyPr>
          <a:lstStyle/>
          <a:p>
            <a:r>
              <a:rPr lang="en-US" altLang="zh-CN" dirty="0" smtClean="0"/>
              <a:t>Performance? </a:t>
            </a:r>
          </a:p>
          <a:p>
            <a:pPr lvl="1"/>
            <a:r>
              <a:rPr lang="en-US" altLang="zh-CN" dirty="0" smtClean="0"/>
              <a:t>Mac OS &amp; </a:t>
            </a:r>
            <a:r>
              <a:rPr lang="en-US" altLang="zh-CN" dirty="0" err="1" smtClean="0"/>
              <a:t>Ubuntu</a:t>
            </a:r>
            <a:r>
              <a:rPr lang="en-US" altLang="zh-CN" dirty="0" smtClean="0"/>
              <a:t> are both better than Windows 7 (Of course)</a:t>
            </a:r>
          </a:p>
          <a:p>
            <a:pPr lvl="1"/>
            <a:r>
              <a:rPr lang="en-US" altLang="zh-CN" dirty="0" smtClean="0"/>
              <a:t>They are well-matched with each other</a:t>
            </a:r>
            <a:endParaRPr lang="zh-CN" altLang="en-US"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56</a:t>
            </a:fld>
            <a:endParaRPr lang="zh-CN" altLang="en-US"/>
          </a:p>
        </p:txBody>
      </p:sp>
      <p:pic>
        <p:nvPicPr>
          <p:cNvPr id="478210" name="Picture 2"/>
          <p:cNvPicPr>
            <a:picLocks noChangeAspect="1" noChangeArrowheads="1"/>
          </p:cNvPicPr>
          <p:nvPr/>
        </p:nvPicPr>
        <p:blipFill>
          <a:blip r:embed="rId3" cstate="print"/>
          <a:srcRect/>
          <a:stretch>
            <a:fillRect/>
          </a:stretch>
        </p:blipFill>
        <p:spPr bwMode="auto">
          <a:xfrm>
            <a:off x="0" y="2786058"/>
            <a:ext cx="4929190" cy="3022159"/>
          </a:xfrm>
          <a:prstGeom prst="rect">
            <a:avLst/>
          </a:prstGeom>
          <a:noFill/>
          <a:ln w="9525">
            <a:noFill/>
            <a:miter lim="800000"/>
            <a:headEnd/>
            <a:tailEnd/>
          </a:ln>
        </p:spPr>
      </p:pic>
      <p:sp>
        <p:nvSpPr>
          <p:cNvPr id="9" name="Rectangle 8"/>
          <p:cNvSpPr/>
          <p:nvPr/>
        </p:nvSpPr>
        <p:spPr>
          <a:xfrm>
            <a:off x="4071918" y="5857892"/>
            <a:ext cx="5072082" cy="307777"/>
          </a:xfrm>
          <a:prstGeom prst="rect">
            <a:avLst/>
          </a:prstGeom>
        </p:spPr>
        <p:txBody>
          <a:bodyPr wrap="square">
            <a:spAutoFit/>
          </a:bodyPr>
          <a:lstStyle/>
          <a:p>
            <a:r>
              <a:rPr lang="en-US" altLang="zh-CN" sz="1400" dirty="0" smtClean="0"/>
              <a:t>http://reviews.cnet.com/8301-31012_7-10319612-10355804.html</a:t>
            </a:r>
            <a:endParaRPr lang="zh-CN" altLang="en-US" sz="1400" dirty="0"/>
          </a:p>
        </p:txBody>
      </p:sp>
      <p:pic>
        <p:nvPicPr>
          <p:cNvPr id="10" name="Picture 3"/>
          <p:cNvPicPr>
            <a:picLocks noChangeAspect="1" noChangeArrowheads="1"/>
          </p:cNvPicPr>
          <p:nvPr/>
        </p:nvPicPr>
        <p:blipFill>
          <a:blip r:embed="rId4" cstate="print"/>
          <a:srcRect/>
          <a:stretch>
            <a:fillRect/>
          </a:stretch>
        </p:blipFill>
        <p:spPr bwMode="auto">
          <a:xfrm>
            <a:off x="7072330" y="214290"/>
            <a:ext cx="1928794" cy="803665"/>
          </a:xfrm>
          <a:prstGeom prst="rect">
            <a:avLst/>
          </a:prstGeom>
          <a:noFill/>
          <a:ln w="9525">
            <a:noFill/>
            <a:miter lim="800000"/>
            <a:headEnd/>
            <a:tailEnd/>
          </a:ln>
        </p:spPr>
      </p:pic>
      <p:pic>
        <p:nvPicPr>
          <p:cNvPr id="478212" name="Picture 4"/>
          <p:cNvPicPr>
            <a:picLocks noChangeAspect="1" noChangeArrowheads="1"/>
          </p:cNvPicPr>
          <p:nvPr/>
        </p:nvPicPr>
        <p:blipFill>
          <a:blip r:embed="rId5" cstate="print"/>
          <a:srcRect/>
          <a:stretch>
            <a:fillRect/>
          </a:stretch>
        </p:blipFill>
        <p:spPr bwMode="auto">
          <a:xfrm>
            <a:off x="4543425" y="3000372"/>
            <a:ext cx="4600575" cy="2962275"/>
          </a:xfrm>
          <a:prstGeom prst="rect">
            <a:avLst/>
          </a:prstGeom>
          <a:noFill/>
          <a:ln w="9525">
            <a:noFill/>
            <a:miter lim="800000"/>
            <a:headEnd/>
            <a:tailEnd/>
          </a:ln>
        </p:spPr>
      </p:pic>
      <p:sp>
        <p:nvSpPr>
          <p:cNvPr id="13" name="Rectangle 12"/>
          <p:cNvSpPr/>
          <p:nvPr/>
        </p:nvSpPr>
        <p:spPr>
          <a:xfrm>
            <a:off x="4076696" y="5643578"/>
            <a:ext cx="3623941" cy="307777"/>
          </a:xfrm>
          <a:prstGeom prst="rect">
            <a:avLst/>
          </a:prstGeom>
        </p:spPr>
        <p:txBody>
          <a:bodyPr wrap="none">
            <a:spAutoFit/>
          </a:bodyPr>
          <a:lstStyle/>
          <a:p>
            <a:r>
              <a:rPr lang="en-US" altLang="zh-CN" sz="1400" dirty="0" smtClean="0"/>
              <a:t>http://www.taranfx.com/windows-7-vs-ubuntu</a:t>
            </a:r>
            <a:endParaRPr lang="zh-CN" altLang="en-US" sz="1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Mac OS </a:t>
            </a:r>
            <a:r>
              <a:rPr lang="en-US" altLang="zh-CN" dirty="0" err="1" smtClean="0"/>
              <a:t>v.s</a:t>
            </a:r>
            <a:r>
              <a:rPr lang="en-US" altLang="zh-CN" dirty="0" smtClean="0"/>
              <a:t> Windows 7 </a:t>
            </a:r>
            <a:r>
              <a:rPr lang="en-US" altLang="zh-CN" dirty="0" err="1" smtClean="0"/>
              <a:t>v.s</a:t>
            </a:r>
            <a:r>
              <a:rPr lang="en-US" altLang="zh-CN" dirty="0" smtClean="0"/>
              <a:t> </a:t>
            </a:r>
            <a:r>
              <a:rPr lang="en-US" altLang="zh-CN" dirty="0" err="1" smtClean="0"/>
              <a:t>Ubuntu</a:t>
            </a:r>
            <a:endParaRPr lang="zh-CN" altLang="en-US" dirty="0"/>
          </a:p>
        </p:txBody>
      </p:sp>
      <p:sp>
        <p:nvSpPr>
          <p:cNvPr id="3" name="Content Placeholder 2"/>
          <p:cNvSpPr>
            <a:spLocks noGrp="1"/>
          </p:cNvSpPr>
          <p:nvPr>
            <p:ph idx="1"/>
          </p:nvPr>
        </p:nvSpPr>
        <p:spPr/>
        <p:txBody>
          <a:bodyPr>
            <a:normAutofit/>
          </a:bodyPr>
          <a:lstStyle/>
          <a:p>
            <a:r>
              <a:rPr lang="en-US" altLang="zh-CN" sz="3600" dirty="0" smtClean="0"/>
              <a:t>For me</a:t>
            </a:r>
          </a:p>
          <a:p>
            <a:pPr lvl="1"/>
            <a:r>
              <a:rPr lang="en-US" altLang="zh-CN" sz="3200" dirty="0" smtClean="0"/>
              <a:t>I </a:t>
            </a:r>
            <a:r>
              <a:rPr lang="en-US" altLang="zh-CN" sz="3200" b="1" u="sng" dirty="0" smtClean="0"/>
              <a:t>have to </a:t>
            </a:r>
            <a:r>
              <a:rPr lang="en-US" altLang="zh-CN" sz="3200" dirty="0" smtClean="0"/>
              <a:t>use Windows 7</a:t>
            </a:r>
          </a:p>
          <a:p>
            <a:pPr lvl="2"/>
            <a:r>
              <a:rPr lang="en-US" altLang="zh-CN" sz="2800" dirty="0" smtClean="0"/>
              <a:t>Benefitting from the “Piratical [</a:t>
            </a:r>
            <a:r>
              <a:rPr lang="zh-CN" altLang="en-US" sz="1800" b="1" dirty="0" smtClean="0"/>
              <a:t>盗版</a:t>
            </a:r>
            <a:r>
              <a:rPr lang="en-US" altLang="zh-CN" sz="2800" dirty="0" smtClean="0"/>
              <a:t>] strategy” of MS</a:t>
            </a:r>
          </a:p>
          <a:p>
            <a:pPr lvl="1"/>
            <a:r>
              <a:rPr lang="en-US" altLang="zh-CN" sz="3200" dirty="0" smtClean="0"/>
              <a:t>I am trying </a:t>
            </a:r>
            <a:r>
              <a:rPr lang="en-US" altLang="zh-CN" sz="3200" b="1" u="sng" dirty="0" err="1" smtClean="0"/>
              <a:t>Ubuntu</a:t>
            </a:r>
            <a:endParaRPr lang="en-US" altLang="zh-CN" sz="3200" b="1" u="sng" dirty="0" smtClean="0"/>
          </a:p>
          <a:p>
            <a:pPr lvl="2"/>
            <a:r>
              <a:rPr lang="en-US" altLang="zh-CN" sz="2800" dirty="0" smtClean="0"/>
              <a:t>Excellent. But it’s still complicated in some settings</a:t>
            </a:r>
          </a:p>
          <a:p>
            <a:pPr lvl="1"/>
            <a:r>
              <a:rPr lang="en-US" altLang="zh-CN" sz="3200" dirty="0" smtClean="0"/>
              <a:t>I love to try </a:t>
            </a:r>
            <a:r>
              <a:rPr lang="en-US" altLang="zh-CN" sz="3200" b="1" u="sng" dirty="0" smtClean="0"/>
              <a:t>Mac OS </a:t>
            </a:r>
            <a:r>
              <a:rPr lang="en-US" altLang="zh-CN" sz="3200" dirty="0" smtClean="0"/>
              <a:t>later</a:t>
            </a:r>
          </a:p>
          <a:p>
            <a:pPr lvl="2"/>
            <a:r>
              <a:rPr lang="en-US" altLang="zh-CN" sz="2800" dirty="0" smtClean="0"/>
              <a:t>It’s graceful, but some operations are against my habits which are trained from MS</a:t>
            </a:r>
            <a:endParaRPr lang="zh-CN" altLang="en-US" sz="2800" dirty="0"/>
          </a:p>
        </p:txBody>
      </p:sp>
      <p:sp>
        <p:nvSpPr>
          <p:cNvPr id="4" name="Footer Placeholder 3"/>
          <p:cNvSpPr>
            <a:spLocks noGrp="1"/>
          </p:cNvSpPr>
          <p:nvPr>
            <p:ph type="ftr" sz="quarter" idx="11"/>
          </p:nvPr>
        </p:nvSpPr>
        <p:spPr/>
        <p:txBody>
          <a:bodyPr/>
          <a:lstStyle/>
          <a:p>
            <a:r>
              <a:rPr lang="en-US" altLang="zh-CN" smtClean="0"/>
              <a:t>Part VI: Operating System - history</a:t>
            </a:r>
            <a:endParaRPr lang="zh-CN" altLang="en-US"/>
          </a:p>
        </p:txBody>
      </p:sp>
      <p:sp>
        <p:nvSpPr>
          <p:cNvPr id="5" name="Slide Number Placeholder 4"/>
          <p:cNvSpPr>
            <a:spLocks noGrp="1"/>
          </p:cNvSpPr>
          <p:nvPr>
            <p:ph type="sldNum" sz="quarter" idx="12"/>
          </p:nvPr>
        </p:nvSpPr>
        <p:spPr/>
        <p:txBody>
          <a:bodyPr/>
          <a:lstStyle/>
          <a:p>
            <a:fld id="{10744B62-10FC-4232-9218-76AF922FA420}" type="slidenum">
              <a:rPr lang="zh-CN" altLang="en-US" smtClean="0"/>
              <a:pPr/>
              <a:t>57</a:t>
            </a:fld>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7072330" y="214290"/>
            <a:ext cx="1928794" cy="803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CDAB83F-16A0-47B1-BCC0-2A0E087A8E09}" type="slidenum">
              <a:rPr lang="zh-TW" altLang="en-US"/>
              <a:pPr/>
              <a:t>6</a:t>
            </a:fld>
            <a:endParaRPr lang="en-US" altLang="zh-TW"/>
          </a:p>
        </p:txBody>
      </p:sp>
      <p:sp>
        <p:nvSpPr>
          <p:cNvPr id="125954" name="Rectangle 2"/>
          <p:cNvSpPr>
            <a:spLocks noGrp="1" noChangeArrowheads="1"/>
          </p:cNvSpPr>
          <p:nvPr>
            <p:ph type="title"/>
          </p:nvPr>
        </p:nvSpPr>
        <p:spPr>
          <a:xfrm>
            <a:off x="0" y="285736"/>
            <a:ext cx="7772400" cy="1143000"/>
          </a:xfrm>
        </p:spPr>
        <p:txBody>
          <a:bodyPr/>
          <a:lstStyle/>
          <a:p>
            <a:r>
              <a:rPr lang="en-US" altLang="zh-CN" dirty="0">
                <a:ea typeface="宋体" pitchFamily="2" charset="-122"/>
              </a:rPr>
              <a:t>History of Operating Systems (1)</a:t>
            </a:r>
          </a:p>
        </p:txBody>
      </p:sp>
      <p:sp>
        <p:nvSpPr>
          <p:cNvPr id="125955" name="Rectangle 3"/>
          <p:cNvSpPr>
            <a:spLocks noGrp="1" noChangeArrowheads="1"/>
          </p:cNvSpPr>
          <p:nvPr>
            <p:ph type="body" idx="1"/>
          </p:nvPr>
        </p:nvSpPr>
        <p:spPr>
          <a:xfrm>
            <a:off x="285720" y="1214422"/>
            <a:ext cx="8686800" cy="3857652"/>
          </a:xfrm>
        </p:spPr>
        <p:txBody>
          <a:bodyPr>
            <a:normAutofit/>
          </a:bodyPr>
          <a:lstStyle/>
          <a:p>
            <a:r>
              <a:rPr lang="en-US" altLang="zh-CN" sz="3600" dirty="0" smtClean="0">
                <a:ea typeface="宋体" pitchFamily="2" charset="-122"/>
              </a:rPr>
              <a:t>Computer </a:t>
            </a:r>
            <a:r>
              <a:rPr lang="en-US" altLang="zh-CN" sz="3600" dirty="0">
                <a:ea typeface="宋体" pitchFamily="2" charset="-122"/>
              </a:rPr>
              <a:t>designer is:</a:t>
            </a:r>
          </a:p>
          <a:p>
            <a:pPr lvl="1"/>
            <a:r>
              <a:rPr lang="en-US" altLang="zh-CN" sz="3200" dirty="0">
                <a:ea typeface="宋体" pitchFamily="2" charset="-122"/>
              </a:rPr>
              <a:t>builder and</a:t>
            </a:r>
          </a:p>
          <a:p>
            <a:pPr lvl="1"/>
            <a:r>
              <a:rPr lang="en-US" altLang="zh-CN" sz="3200" dirty="0">
                <a:ea typeface="宋体" pitchFamily="2" charset="-122"/>
              </a:rPr>
              <a:t>programmer and </a:t>
            </a:r>
          </a:p>
          <a:p>
            <a:pPr lvl="1"/>
            <a:r>
              <a:rPr lang="en-US" altLang="zh-CN" sz="3200" dirty="0">
                <a:ea typeface="宋体" pitchFamily="2" charset="-122"/>
              </a:rPr>
              <a:t>operator and </a:t>
            </a:r>
          </a:p>
          <a:p>
            <a:pPr lvl="1"/>
            <a:r>
              <a:rPr lang="en-US" altLang="zh-CN" sz="3200" dirty="0">
                <a:ea typeface="宋体" pitchFamily="2" charset="-122"/>
              </a:rPr>
              <a:t>“sys admin”</a:t>
            </a:r>
          </a:p>
        </p:txBody>
      </p:sp>
      <p:pic>
        <p:nvPicPr>
          <p:cNvPr id="125956" name="Picture 4" descr="Plugboard for Tabulator IBM 444"/>
          <p:cNvPicPr>
            <a:picLocks noChangeAspect="1" noChangeArrowheads="1"/>
          </p:cNvPicPr>
          <p:nvPr/>
        </p:nvPicPr>
        <p:blipFill>
          <a:blip r:embed="rId3" cstate="print"/>
          <a:srcRect/>
          <a:stretch>
            <a:fillRect/>
          </a:stretch>
        </p:blipFill>
        <p:spPr bwMode="auto">
          <a:xfrm>
            <a:off x="5357818" y="1928802"/>
            <a:ext cx="3598863" cy="3243262"/>
          </a:xfrm>
          <a:prstGeom prst="rect">
            <a:avLst/>
          </a:prstGeom>
          <a:noFill/>
        </p:spPr>
      </p:pic>
      <p:sp>
        <p:nvSpPr>
          <p:cNvPr id="125957" name="Text Box 5"/>
          <p:cNvSpPr txBox="1">
            <a:spLocks noChangeArrowheads="1"/>
          </p:cNvSpPr>
          <p:nvPr/>
        </p:nvSpPr>
        <p:spPr bwMode="auto">
          <a:xfrm>
            <a:off x="5429256" y="5214950"/>
            <a:ext cx="3072701" cy="400110"/>
          </a:xfrm>
          <a:prstGeom prst="rect">
            <a:avLst/>
          </a:prstGeom>
          <a:noFill/>
          <a:ln w="9525">
            <a:noFill/>
            <a:miter lim="800000"/>
            <a:headEnd/>
            <a:tailEnd/>
          </a:ln>
          <a:effectLst/>
        </p:spPr>
        <p:txBody>
          <a:bodyPr wrap="none">
            <a:spAutoFit/>
          </a:bodyPr>
          <a:lstStyle/>
          <a:p>
            <a:r>
              <a:rPr lang="en-US" altLang="zh-CN" sz="2000" b="1" dirty="0" smtClean="0">
                <a:solidFill>
                  <a:srgbClr val="FF3300"/>
                </a:solidFill>
                <a:ea typeface="宋体" pitchFamily="2" charset="-122"/>
              </a:rPr>
              <a:t>Programming in those days</a:t>
            </a:r>
            <a:endParaRPr lang="en-US" altLang="zh-CN" sz="2000" b="1" dirty="0">
              <a:solidFill>
                <a:srgbClr val="FF3300"/>
              </a:solidFill>
              <a:ea typeface="宋体" pitchFamily="2" charset="-122"/>
            </a:endParaRPr>
          </a:p>
        </p:txBody>
      </p:sp>
      <p:sp>
        <p:nvSpPr>
          <p:cNvPr id="7" name="Rectangle 6"/>
          <p:cNvSpPr/>
          <p:nvPr/>
        </p:nvSpPr>
        <p:spPr>
          <a:xfrm>
            <a:off x="1285852" y="652497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sp>
        <p:nvSpPr>
          <p:cNvPr id="8" name="Notched Right Arrow 7"/>
          <p:cNvSpPr/>
          <p:nvPr/>
        </p:nvSpPr>
        <p:spPr>
          <a:xfrm rot="16200000">
            <a:off x="8358214" y="5072074"/>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p:cNvPicPr>
            <a:picLocks noChangeAspect="1" noChangeArrowheads="1"/>
          </p:cNvPicPr>
          <p:nvPr/>
        </p:nvPicPr>
        <p:blipFill>
          <a:blip r:embed="rId4" cstate="print"/>
          <a:srcRect/>
          <a:stretch>
            <a:fillRect/>
          </a:stretch>
        </p:blipFill>
        <p:spPr bwMode="auto">
          <a:xfrm>
            <a:off x="1071538" y="4149080"/>
            <a:ext cx="4071966" cy="2551315"/>
          </a:xfrm>
          <a:prstGeom prst="rect">
            <a:avLst/>
          </a:prstGeom>
          <a:noFill/>
          <a:ln w="9525">
            <a:noFill/>
            <a:miter lim="800000"/>
            <a:headEnd/>
            <a:tailEnd/>
          </a:ln>
        </p:spPr>
      </p:pic>
      <p:sp>
        <p:nvSpPr>
          <p:cNvPr id="10" name="Footer Placeholder 9"/>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p:cTn id="7" dur="500" fill="hold"/>
                                        <p:tgtEl>
                                          <p:spTgt spid="12595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2595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2595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25956"/>
                                        </p:tgtEl>
                                        <p:attrNameLst>
                                          <p:attrName>ppt_y</p:attrName>
                                        </p:attrNameLst>
                                      </p:cBhvr>
                                      <p:tavLst>
                                        <p:tav tm="0">
                                          <p:val>
                                            <p:strVal val="#ppt_y"/>
                                          </p:val>
                                        </p:tav>
                                        <p:tav tm="100000">
                                          <p:val>
                                            <p:strVal val="#ppt_y"/>
                                          </p:val>
                                        </p:tav>
                                      </p:tavLst>
                                    </p:anim>
                                  </p:childTnLst>
                                </p:cTn>
                              </p:par>
                              <p:par>
                                <p:cTn id="11" presetID="39" presetClass="entr" presetSubtype="0" ac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childTnLst>
                                </p:cTn>
                              </p:par>
                              <p:par>
                                <p:cTn id="17" presetID="39" presetClass="entr" presetSubtype="0" accel="100000" fill="hold" grpId="0" nodeType="withEffect">
                                  <p:stCondLst>
                                    <p:cond delay="0"/>
                                  </p:stCondLst>
                                  <p:childTnLst>
                                    <p:set>
                                      <p:cBhvr>
                                        <p:cTn id="18" dur="1" fill="hold">
                                          <p:stCondLst>
                                            <p:cond delay="0"/>
                                          </p:stCondLst>
                                        </p:cTn>
                                        <p:tgtEl>
                                          <p:spTgt spid="125957"/>
                                        </p:tgtEl>
                                        <p:attrNameLst>
                                          <p:attrName>style.visibility</p:attrName>
                                        </p:attrNameLst>
                                      </p:cBhvr>
                                      <p:to>
                                        <p:strVal val="visible"/>
                                      </p:to>
                                    </p:set>
                                    <p:anim calcmode="lin" valueType="num">
                                      <p:cBhvr>
                                        <p:cTn id="19" dur="500" fill="hold"/>
                                        <p:tgtEl>
                                          <p:spTgt spid="125957"/>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125957"/>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125957"/>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1259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532B8D-19D0-4A5C-9CEA-5491C88C8C03}" type="slidenum">
              <a:rPr lang="zh-TW" altLang="en-US"/>
              <a:pPr/>
              <a:t>7</a:t>
            </a:fld>
            <a:endParaRPr lang="en-US" altLang="zh-TW"/>
          </a:p>
        </p:txBody>
      </p:sp>
      <p:sp>
        <p:nvSpPr>
          <p:cNvPr id="128002" name="Rectangle 2"/>
          <p:cNvSpPr>
            <a:spLocks noGrp="1" noChangeArrowheads="1"/>
          </p:cNvSpPr>
          <p:nvPr>
            <p:ph type="title"/>
          </p:nvPr>
        </p:nvSpPr>
        <p:spPr>
          <a:xfrm>
            <a:off x="0" y="260648"/>
            <a:ext cx="7772400" cy="720080"/>
          </a:xfrm>
          <a:solidFill>
            <a:schemeClr val="tx1">
              <a:lumMod val="65000"/>
              <a:lumOff val="35000"/>
            </a:schemeClr>
          </a:solidFill>
        </p:spPr>
        <p:txBody>
          <a:bodyPr>
            <a:normAutofit fontScale="90000"/>
          </a:bodyPr>
          <a:lstStyle/>
          <a:p>
            <a:r>
              <a:rPr lang="en-US" altLang="zh-CN" b="1" u="sng" dirty="0">
                <a:solidFill>
                  <a:srgbClr val="FF0000"/>
                </a:solidFill>
                <a:ea typeface="宋体" pitchFamily="2" charset="-122"/>
              </a:rPr>
              <a:t>Second generation 1955 – 1965</a:t>
            </a:r>
          </a:p>
        </p:txBody>
      </p:sp>
      <p:sp>
        <p:nvSpPr>
          <p:cNvPr id="128003" name="Rectangle 3"/>
          <p:cNvSpPr>
            <a:spLocks noGrp="1" noChangeArrowheads="1"/>
          </p:cNvSpPr>
          <p:nvPr>
            <p:ph type="body" idx="1"/>
          </p:nvPr>
        </p:nvSpPr>
        <p:spPr>
          <a:xfrm>
            <a:off x="457200" y="1000108"/>
            <a:ext cx="8686800" cy="5126055"/>
          </a:xfrm>
        </p:spPr>
        <p:txBody>
          <a:bodyPr>
            <a:normAutofit/>
          </a:bodyPr>
          <a:lstStyle/>
          <a:p>
            <a:pPr lvl="1"/>
            <a:r>
              <a:rPr lang="en-US" altLang="zh-CN" dirty="0" smtClean="0">
                <a:ea typeface="宋体" pitchFamily="2" charset="-122"/>
              </a:rPr>
              <a:t>Technology</a:t>
            </a:r>
            <a:r>
              <a:rPr lang="en-US" altLang="zh-CN" dirty="0">
                <a:ea typeface="宋体" pitchFamily="2" charset="-122"/>
              </a:rPr>
              <a:t>: </a:t>
            </a:r>
            <a:r>
              <a:rPr lang="en-US" altLang="zh-CN" b="1" dirty="0">
                <a:ea typeface="宋体" pitchFamily="2" charset="-122"/>
              </a:rPr>
              <a:t>Transistors</a:t>
            </a:r>
          </a:p>
          <a:p>
            <a:pPr lvl="1"/>
            <a:r>
              <a:rPr lang="en-US" altLang="zh-CN" dirty="0">
                <a:ea typeface="宋体" pitchFamily="2" charset="-122"/>
              </a:rPr>
              <a:t>Programming: </a:t>
            </a:r>
            <a:r>
              <a:rPr lang="en-US" altLang="zh-CN" b="1" dirty="0">
                <a:ea typeface="宋体" pitchFamily="2" charset="-122"/>
              </a:rPr>
              <a:t>Punched cards</a:t>
            </a:r>
          </a:p>
          <a:p>
            <a:pPr lvl="1"/>
            <a:r>
              <a:rPr lang="en-US" altLang="zh-CN" dirty="0">
                <a:ea typeface="宋体" pitchFamily="2" charset="-122"/>
              </a:rPr>
              <a:t>Programming languages: </a:t>
            </a:r>
            <a:r>
              <a:rPr lang="en-US" altLang="zh-CN" b="1" dirty="0">
                <a:ea typeface="宋体" pitchFamily="2" charset="-122"/>
              </a:rPr>
              <a:t>FORTRAN &amp; Assembly</a:t>
            </a:r>
          </a:p>
          <a:p>
            <a:pPr lvl="1"/>
            <a:r>
              <a:rPr lang="en-US" altLang="zh-CN" dirty="0">
                <a:ea typeface="宋体" pitchFamily="2" charset="-122"/>
              </a:rPr>
              <a:t>Tasks: </a:t>
            </a:r>
            <a:r>
              <a:rPr lang="en-US" altLang="zh-CN" b="1" dirty="0">
                <a:ea typeface="宋体" pitchFamily="2" charset="-122"/>
              </a:rPr>
              <a:t>Scientific</a:t>
            </a:r>
          </a:p>
          <a:p>
            <a:pPr lvl="1"/>
            <a:r>
              <a:rPr lang="en-US" altLang="zh-CN" dirty="0">
                <a:ea typeface="宋体" pitchFamily="2" charset="-122"/>
              </a:rPr>
              <a:t>Computer: </a:t>
            </a:r>
            <a:r>
              <a:rPr lang="en-US" altLang="zh-CN" b="1" dirty="0">
                <a:ea typeface="宋体" pitchFamily="2" charset="-122"/>
              </a:rPr>
              <a:t>Mainframes</a:t>
            </a:r>
          </a:p>
          <a:p>
            <a:pPr lvl="1"/>
            <a:r>
              <a:rPr lang="en-US" altLang="zh-CN" dirty="0">
                <a:solidFill>
                  <a:srgbClr val="FF0000"/>
                </a:solidFill>
                <a:ea typeface="宋体" pitchFamily="2" charset="-122"/>
              </a:rPr>
              <a:t>OS</a:t>
            </a:r>
            <a:r>
              <a:rPr lang="en-US" altLang="zh-CN" dirty="0">
                <a:ea typeface="宋体" pitchFamily="2" charset="-122"/>
              </a:rPr>
              <a:t>: </a:t>
            </a:r>
            <a:r>
              <a:rPr lang="en-US" altLang="zh-CN" b="1" dirty="0" smtClean="0">
                <a:solidFill>
                  <a:srgbClr val="0070C0"/>
                </a:solidFill>
                <a:ea typeface="宋体" pitchFamily="2" charset="-122"/>
              </a:rPr>
              <a:t>Simple </a:t>
            </a:r>
            <a:r>
              <a:rPr lang="en-US" altLang="zh-CN" b="1" dirty="0">
                <a:solidFill>
                  <a:srgbClr val="0070C0"/>
                </a:solidFill>
                <a:ea typeface="宋体" pitchFamily="2" charset="-122"/>
              </a:rPr>
              <a:t>Batch </a:t>
            </a:r>
            <a:r>
              <a:rPr lang="en-US" altLang="zh-CN" b="1" dirty="0" smtClean="0">
                <a:solidFill>
                  <a:srgbClr val="0070C0"/>
                </a:solidFill>
                <a:ea typeface="宋体" pitchFamily="2" charset="-122"/>
              </a:rPr>
              <a:t>system (SBS)</a:t>
            </a:r>
          </a:p>
          <a:p>
            <a:pPr marL="457200" lvl="1" indent="0">
              <a:buNone/>
            </a:pPr>
            <a:r>
              <a:rPr lang="en-US" altLang="zh-CN" b="1" dirty="0">
                <a:solidFill>
                  <a:srgbClr val="0070C0"/>
                </a:solidFill>
                <a:ea typeface="宋体" pitchFamily="2" charset="-122"/>
              </a:rPr>
              <a:t> </a:t>
            </a:r>
            <a:r>
              <a:rPr lang="en-US" altLang="zh-CN" b="1" dirty="0" smtClean="0">
                <a:solidFill>
                  <a:srgbClr val="0070C0"/>
                </a:solidFill>
                <a:ea typeface="宋体" pitchFamily="2" charset="-122"/>
              </a:rPr>
              <a:t>          [</a:t>
            </a:r>
            <a:r>
              <a:rPr lang="en-US" altLang="zh-CN" b="1" u="sng" dirty="0" smtClean="0">
                <a:solidFill>
                  <a:srgbClr val="0070C0"/>
                </a:solidFill>
                <a:ea typeface="宋体" pitchFamily="2" charset="-122"/>
              </a:rPr>
              <a:t>Offline</a:t>
            </a:r>
            <a:r>
              <a:rPr lang="en-US" altLang="zh-CN" b="1" dirty="0" smtClean="0">
                <a:solidFill>
                  <a:srgbClr val="0070C0"/>
                </a:solidFill>
                <a:ea typeface="宋体" pitchFamily="2" charset="-122"/>
              </a:rPr>
              <a:t> or </a:t>
            </a:r>
            <a:r>
              <a:rPr lang="en-US" altLang="zh-CN" b="1" u="sng" dirty="0" smtClean="0">
                <a:solidFill>
                  <a:srgbClr val="0070C0"/>
                </a:solidFill>
                <a:ea typeface="宋体" pitchFamily="2" charset="-122"/>
              </a:rPr>
              <a:t>Online</a:t>
            </a:r>
            <a:r>
              <a:rPr lang="en-US" altLang="zh-CN" b="1" dirty="0" smtClean="0">
                <a:solidFill>
                  <a:srgbClr val="0070C0"/>
                </a:solidFill>
                <a:ea typeface="宋体" pitchFamily="2" charset="-122"/>
              </a:rPr>
              <a:t>]</a:t>
            </a:r>
            <a:endParaRPr lang="en-US" altLang="zh-CN" dirty="0">
              <a:solidFill>
                <a:srgbClr val="0070C0"/>
              </a:solidFill>
              <a:ea typeface="宋体" pitchFamily="2" charset="-122"/>
            </a:endParaRPr>
          </a:p>
        </p:txBody>
      </p:sp>
      <p:sp>
        <p:nvSpPr>
          <p:cNvPr id="5" name="Rectangle 4"/>
          <p:cNvSpPr/>
          <p:nvPr/>
        </p:nvSpPr>
        <p:spPr>
          <a:xfrm>
            <a:off x="1285852" y="607220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pic>
        <p:nvPicPr>
          <p:cNvPr id="6" name="Picture 2"/>
          <p:cNvPicPr>
            <a:picLocks noChangeAspect="1" noChangeArrowheads="1"/>
          </p:cNvPicPr>
          <p:nvPr/>
        </p:nvPicPr>
        <p:blipFill>
          <a:blip r:embed="rId3" cstate="print"/>
          <a:srcRect/>
          <a:stretch>
            <a:fillRect/>
          </a:stretch>
        </p:blipFill>
        <p:spPr bwMode="auto">
          <a:xfrm>
            <a:off x="6084168" y="1123472"/>
            <a:ext cx="2571736" cy="997818"/>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5929290" y="2708920"/>
            <a:ext cx="3214710" cy="2103360"/>
          </a:xfrm>
          <a:prstGeom prst="rect">
            <a:avLst/>
          </a:prstGeom>
          <a:noFill/>
          <a:ln w="9525">
            <a:noFill/>
            <a:miter lim="800000"/>
            <a:headEnd/>
            <a:tailEnd/>
          </a:ln>
        </p:spPr>
      </p:pic>
      <p:sp>
        <p:nvSpPr>
          <p:cNvPr id="9" name="Footer Placeholder 8"/>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smtClean="0"/>
              <a:t>Operating system Part I Introduction</a:t>
            </a:r>
            <a:endParaRPr lang="zh-CN" altLang="en-US"/>
          </a:p>
        </p:txBody>
      </p:sp>
      <p:sp>
        <p:nvSpPr>
          <p:cNvPr id="3" name="内容占位符 2"/>
          <p:cNvSpPr>
            <a:spLocks noGrp="1"/>
          </p:cNvSpPr>
          <p:nvPr>
            <p:ph idx="1"/>
          </p:nvPr>
        </p:nvSpPr>
        <p:spPr>
          <a:xfrm>
            <a:off x="179512" y="404665"/>
            <a:ext cx="8105104" cy="1008112"/>
          </a:xfrm>
        </p:spPr>
        <p:txBody>
          <a:bodyPr>
            <a:normAutofit lnSpcReduction="10000"/>
          </a:bodyPr>
          <a:lstStyle/>
          <a:p>
            <a:r>
              <a:rPr lang="en-US" altLang="zh-CN" dirty="0" smtClean="0"/>
              <a:t>During that period, the symbol of computers is IBM’s mainframe – IBM 7094</a:t>
            </a:r>
            <a:endParaRPr lang="en-US" altLang="zh-CN" b="1" u="sng" dirty="0" smtClean="0"/>
          </a:p>
        </p:txBody>
      </p:sp>
      <p:sp>
        <p:nvSpPr>
          <p:cNvPr id="10" name="矩形 9"/>
          <p:cNvSpPr/>
          <p:nvPr/>
        </p:nvSpPr>
        <p:spPr>
          <a:xfrm>
            <a:off x="4139952" y="271681"/>
            <a:ext cx="3942184" cy="276999"/>
          </a:xfrm>
          <a:prstGeom prst="rect">
            <a:avLst/>
          </a:prstGeom>
        </p:spPr>
        <p:txBody>
          <a:bodyPr wrap="square">
            <a:spAutoFit/>
          </a:bodyPr>
          <a:lstStyle/>
          <a:p>
            <a:r>
              <a:rPr lang="en-US" altLang="zh-CN" sz="1200" dirty="0"/>
              <a:t>http://grainedit.com/2008/03/04/clarence-lee-ibm-poster/</a:t>
            </a:r>
            <a:endParaRPr lang="zh-CN" altLang="en-US" sz="1200" dirty="0"/>
          </a:p>
        </p:txBody>
      </p:sp>
      <p:pic>
        <p:nvPicPr>
          <p:cNvPr id="1028" name="Picture 4" descr="IBM 7094 at Columbia U in 19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340768"/>
            <a:ext cx="8287128" cy="5400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linking\Pictures\IBM-709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3345" y="9507"/>
            <a:ext cx="833519" cy="131740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rot="5400000">
            <a:off x="-1828329" y="4418111"/>
            <a:ext cx="4572000" cy="307777"/>
          </a:xfrm>
          <a:prstGeom prst="rect">
            <a:avLst/>
          </a:prstGeom>
        </p:spPr>
        <p:txBody>
          <a:bodyPr>
            <a:spAutoFit/>
          </a:bodyPr>
          <a:lstStyle/>
          <a:p>
            <a:r>
              <a:rPr lang="en-US" altLang="zh-CN" sz="1400" dirty="0"/>
              <a:t>http://www.columbia.edu/cu/computinghistory/1965.html</a:t>
            </a:r>
            <a:endParaRPr lang="zh-CN" altLang="en-US" sz="1400" dirty="0"/>
          </a:p>
        </p:txBody>
      </p:sp>
      <p:sp>
        <p:nvSpPr>
          <p:cNvPr id="12" name="云形标注 11"/>
          <p:cNvSpPr/>
          <p:nvPr/>
        </p:nvSpPr>
        <p:spPr>
          <a:xfrm>
            <a:off x="4283968" y="3283526"/>
            <a:ext cx="2160240" cy="12870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Console</a:t>
            </a:r>
            <a:endParaRPr lang="zh-CN" altLang="en-US" sz="2800" dirty="0"/>
          </a:p>
        </p:txBody>
      </p:sp>
      <p:sp>
        <p:nvSpPr>
          <p:cNvPr id="15" name="云形标注 14"/>
          <p:cNvSpPr/>
          <p:nvPr/>
        </p:nvSpPr>
        <p:spPr>
          <a:xfrm>
            <a:off x="7030679" y="3916836"/>
            <a:ext cx="2160240" cy="12870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Card reader</a:t>
            </a:r>
            <a:endParaRPr lang="zh-CN" altLang="en-US" sz="2800" dirty="0"/>
          </a:p>
        </p:txBody>
      </p:sp>
      <p:sp>
        <p:nvSpPr>
          <p:cNvPr id="16" name="云形标注 15"/>
          <p:cNvSpPr/>
          <p:nvPr/>
        </p:nvSpPr>
        <p:spPr>
          <a:xfrm>
            <a:off x="1187624" y="2617245"/>
            <a:ext cx="2160240" cy="12870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Printer</a:t>
            </a:r>
            <a:endParaRPr lang="zh-CN" altLang="en-US" sz="2800" dirty="0"/>
          </a:p>
        </p:txBody>
      </p:sp>
      <p:sp>
        <p:nvSpPr>
          <p:cNvPr id="17" name="云形标注 16"/>
          <p:cNvSpPr/>
          <p:nvPr/>
        </p:nvSpPr>
        <p:spPr>
          <a:xfrm>
            <a:off x="4438747" y="1961161"/>
            <a:ext cx="2160240" cy="12870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Tape drivers</a:t>
            </a:r>
            <a:endParaRPr lang="zh-CN" altLang="en-US" sz="2800" dirty="0"/>
          </a:p>
        </p:txBody>
      </p:sp>
      <p:sp>
        <p:nvSpPr>
          <p:cNvPr id="18" name="云形标注 17"/>
          <p:cNvSpPr/>
          <p:nvPr/>
        </p:nvSpPr>
        <p:spPr>
          <a:xfrm>
            <a:off x="7399984" y="2122480"/>
            <a:ext cx="2160240" cy="12870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CPU</a:t>
            </a:r>
            <a:endParaRPr lang="zh-CN" altLang="en-US" sz="2800" dirty="0"/>
          </a:p>
        </p:txBody>
      </p:sp>
    </p:spTree>
    <p:extLst>
      <p:ext uri="{BB962C8B-B14F-4D97-AF65-F5344CB8AC3E}">
        <p14:creationId xmlns:p14="http://schemas.microsoft.com/office/powerpoint/2010/main" val="24421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1" presetClass="exit" presetSubtype="0" fill="hold" grpId="1" nodeType="with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fld id="{70E24924-2DE4-46A6-8D07-D9C24165C047}" type="slidenum">
              <a:rPr lang="zh-TW" altLang="en-US"/>
              <a:pPr/>
              <a:t>9</a:t>
            </a:fld>
            <a:endParaRPr lang="en-US" altLang="zh-TW"/>
          </a:p>
        </p:txBody>
      </p:sp>
      <p:sp>
        <p:nvSpPr>
          <p:cNvPr id="130051" name="Rectangle 3"/>
          <p:cNvSpPr>
            <a:spLocks noChangeArrowheads="1"/>
          </p:cNvSpPr>
          <p:nvPr/>
        </p:nvSpPr>
        <p:spPr bwMode="auto">
          <a:xfrm>
            <a:off x="0" y="4000504"/>
            <a:ext cx="9144000" cy="1600200"/>
          </a:xfrm>
          <a:prstGeom prst="rect">
            <a:avLst/>
          </a:prstGeom>
          <a:noFill/>
          <a:ln w="9525">
            <a:noFill/>
            <a:miter lim="800000"/>
            <a:headEnd/>
            <a:tailEnd/>
          </a:ln>
          <a:effectLst/>
        </p:spPr>
        <p:txBody>
          <a:bodyPr/>
          <a:lstStyle/>
          <a:p>
            <a:pPr marL="342900" indent="-342900" eaLnBrk="1" hangingPunct="1">
              <a:lnSpc>
                <a:spcPct val="70000"/>
              </a:lnSpc>
              <a:spcBef>
                <a:spcPct val="20000"/>
              </a:spcBef>
              <a:buClr>
                <a:schemeClr val="accent2"/>
              </a:buClr>
            </a:pPr>
            <a:endParaRPr lang="en-US" altLang="zh-CN" sz="3600" dirty="0">
              <a:solidFill>
                <a:schemeClr val="accent2"/>
              </a:solidFill>
              <a:ea typeface="宋体" pitchFamily="2" charset="-122"/>
            </a:endParaRPr>
          </a:p>
          <a:p>
            <a:pPr marL="742950" lvl="1" indent="-285750" eaLnBrk="1" hangingPunct="1">
              <a:lnSpc>
                <a:spcPct val="70000"/>
              </a:lnSpc>
              <a:spcBef>
                <a:spcPct val="20000"/>
              </a:spcBef>
              <a:buClr>
                <a:schemeClr val="accent2"/>
              </a:buClr>
              <a:buFontTx/>
              <a:buChar char="–"/>
            </a:pPr>
            <a:r>
              <a:rPr lang="en-US" altLang="zh-CN" sz="2800" dirty="0">
                <a:solidFill>
                  <a:schemeClr val="tx1"/>
                </a:solidFill>
                <a:ea typeface="宋体" pitchFamily="2" charset="-122"/>
              </a:rPr>
              <a:t>bring cards to IBM 1401 machine (</a:t>
            </a:r>
            <a:r>
              <a:rPr lang="en-US" altLang="zh-CN" sz="2800" dirty="0">
                <a:solidFill>
                  <a:srgbClr val="0070C0"/>
                </a:solidFill>
                <a:ea typeface="宋体" pitchFamily="2" charset="-122"/>
              </a:rPr>
              <a:t>good at card reading</a:t>
            </a:r>
            <a:r>
              <a:rPr lang="en-US" altLang="zh-CN" sz="2800" dirty="0">
                <a:solidFill>
                  <a:schemeClr val="tx1"/>
                </a:solidFill>
                <a:ea typeface="宋体" pitchFamily="2" charset="-122"/>
              </a:rPr>
              <a:t>)</a:t>
            </a:r>
          </a:p>
          <a:p>
            <a:pPr marL="742950" lvl="1" indent="-285750" eaLnBrk="1" hangingPunct="1">
              <a:lnSpc>
                <a:spcPct val="70000"/>
              </a:lnSpc>
              <a:spcBef>
                <a:spcPct val="20000"/>
              </a:spcBef>
              <a:buClr>
                <a:schemeClr val="accent2"/>
              </a:buClr>
              <a:buFontTx/>
              <a:buChar char="–"/>
            </a:pPr>
            <a:r>
              <a:rPr lang="en-US" altLang="zh-CN" sz="2800" dirty="0">
                <a:solidFill>
                  <a:schemeClr val="tx1"/>
                </a:solidFill>
                <a:ea typeface="宋体" pitchFamily="2" charset="-122"/>
              </a:rPr>
              <a:t>read cards to tape</a:t>
            </a:r>
          </a:p>
          <a:p>
            <a:pPr marL="742950" lvl="1" indent="-285750" eaLnBrk="1" hangingPunct="1">
              <a:lnSpc>
                <a:spcPct val="70000"/>
              </a:lnSpc>
              <a:spcBef>
                <a:spcPct val="20000"/>
              </a:spcBef>
              <a:buClr>
                <a:schemeClr val="accent2"/>
              </a:buClr>
              <a:buFontTx/>
              <a:buChar char="–"/>
            </a:pPr>
            <a:r>
              <a:rPr lang="en-US" altLang="zh-CN" sz="2800" dirty="0">
                <a:solidFill>
                  <a:schemeClr val="tx1"/>
                </a:solidFill>
                <a:ea typeface="宋体" pitchFamily="2" charset="-122"/>
              </a:rPr>
              <a:t>put tape on IBM 7094 which does </a:t>
            </a:r>
            <a:r>
              <a:rPr lang="en-US" altLang="zh-CN" sz="2800" b="1" dirty="0">
                <a:solidFill>
                  <a:srgbClr val="0070C0"/>
                </a:solidFill>
                <a:ea typeface="宋体" pitchFamily="2" charset="-122"/>
              </a:rPr>
              <a:t>computing</a:t>
            </a:r>
          </a:p>
          <a:p>
            <a:pPr marL="742950" lvl="1" indent="-285750" eaLnBrk="1" hangingPunct="1">
              <a:lnSpc>
                <a:spcPct val="70000"/>
              </a:lnSpc>
              <a:spcBef>
                <a:spcPct val="20000"/>
              </a:spcBef>
              <a:buClr>
                <a:schemeClr val="accent2"/>
              </a:buClr>
              <a:buFontTx/>
              <a:buChar char="–"/>
            </a:pPr>
            <a:r>
              <a:rPr lang="en-US" altLang="zh-CN" sz="2800" dirty="0">
                <a:solidFill>
                  <a:schemeClr val="tx1"/>
                </a:solidFill>
                <a:ea typeface="宋体" pitchFamily="2" charset="-122"/>
              </a:rPr>
              <a:t>put tape on IBM 1401 which </a:t>
            </a:r>
            <a:r>
              <a:rPr lang="en-US" altLang="zh-CN" sz="2800" dirty="0">
                <a:solidFill>
                  <a:srgbClr val="0070C0"/>
                </a:solidFill>
                <a:ea typeface="宋体" pitchFamily="2" charset="-122"/>
              </a:rPr>
              <a:t>prints output offline</a:t>
            </a:r>
            <a:endParaRPr lang="en-US" altLang="zh-CN" sz="2400" dirty="0">
              <a:solidFill>
                <a:srgbClr val="0070C0"/>
              </a:solidFill>
              <a:ea typeface="宋体" pitchFamily="2" charset="-122"/>
            </a:endParaRPr>
          </a:p>
          <a:p>
            <a:pPr marL="742950" lvl="1" indent="-285750" eaLnBrk="1" hangingPunct="1">
              <a:lnSpc>
                <a:spcPct val="90000"/>
              </a:lnSpc>
              <a:spcBef>
                <a:spcPct val="20000"/>
              </a:spcBef>
              <a:buClr>
                <a:schemeClr val="accent2"/>
              </a:buClr>
              <a:buFontTx/>
              <a:buChar char="–"/>
            </a:pPr>
            <a:endParaRPr lang="en-US" altLang="zh-CN" sz="3200" dirty="0">
              <a:solidFill>
                <a:schemeClr val="tx1"/>
              </a:solidFill>
              <a:ea typeface="宋体" pitchFamily="2" charset="-122"/>
            </a:endParaRPr>
          </a:p>
          <a:p>
            <a:pPr marL="742950" lvl="1" indent="-285750" eaLnBrk="1" hangingPunct="1">
              <a:lnSpc>
                <a:spcPct val="90000"/>
              </a:lnSpc>
              <a:spcBef>
                <a:spcPct val="20000"/>
              </a:spcBef>
              <a:buClr>
                <a:schemeClr val="accent2"/>
              </a:buClr>
              <a:buFontTx/>
              <a:buChar char="–"/>
            </a:pPr>
            <a:endParaRPr lang="en-US" altLang="zh-CN" sz="3200" dirty="0">
              <a:solidFill>
                <a:schemeClr val="tx1"/>
              </a:solidFill>
              <a:ea typeface="宋体" pitchFamily="2" charset="-122"/>
            </a:endParaRPr>
          </a:p>
        </p:txBody>
      </p:sp>
      <p:pic>
        <p:nvPicPr>
          <p:cNvPr id="130052" name="Picture 4"/>
          <p:cNvPicPr>
            <a:picLocks noChangeAspect="1" noChangeArrowheads="1"/>
          </p:cNvPicPr>
          <p:nvPr/>
        </p:nvPicPr>
        <p:blipFill>
          <a:blip r:embed="rId3" cstate="print"/>
          <a:srcRect/>
          <a:stretch>
            <a:fillRect/>
          </a:stretch>
        </p:blipFill>
        <p:spPr bwMode="auto">
          <a:xfrm>
            <a:off x="238125" y="1371600"/>
            <a:ext cx="8905875" cy="2857500"/>
          </a:xfrm>
          <a:prstGeom prst="rect">
            <a:avLst/>
          </a:prstGeom>
          <a:noFill/>
          <a:ln w="9525">
            <a:noFill/>
            <a:miter lim="800000"/>
            <a:headEnd/>
            <a:tailEnd/>
          </a:ln>
          <a:effectLst/>
        </p:spPr>
      </p:pic>
      <p:sp>
        <p:nvSpPr>
          <p:cNvPr id="130053" name="Rectangle 5"/>
          <p:cNvSpPr>
            <a:spLocks noChangeArrowheads="1"/>
          </p:cNvSpPr>
          <p:nvPr/>
        </p:nvSpPr>
        <p:spPr bwMode="auto">
          <a:xfrm>
            <a:off x="657225" y="0"/>
            <a:ext cx="7772400" cy="1143000"/>
          </a:xfrm>
          <a:prstGeom prst="rect">
            <a:avLst/>
          </a:prstGeom>
          <a:noFill/>
          <a:ln w="9525">
            <a:noFill/>
            <a:miter lim="800000"/>
            <a:headEnd/>
            <a:tailEnd/>
          </a:ln>
          <a:effectLst/>
        </p:spPr>
        <p:txBody>
          <a:bodyPr anchor="ctr"/>
          <a:lstStyle/>
          <a:p>
            <a:pPr algn="ctr" eaLnBrk="1" hangingPunct="1">
              <a:spcBef>
                <a:spcPct val="0"/>
              </a:spcBef>
            </a:pPr>
            <a:r>
              <a:rPr lang="en-US" altLang="zh-CN" sz="2800" b="1" dirty="0">
                <a:latin typeface="Arial" pitchFamily="34" charset="0"/>
                <a:ea typeface="宋体" pitchFamily="2" charset="-122"/>
              </a:rPr>
              <a:t>Early </a:t>
            </a:r>
            <a:r>
              <a:rPr lang="en-US" altLang="zh-CN" sz="2800" b="1" u="sng" dirty="0" smtClean="0">
                <a:latin typeface="Arial" pitchFamily="34" charset="0"/>
                <a:ea typeface="宋体" pitchFamily="2" charset="-122"/>
              </a:rPr>
              <a:t>offline</a:t>
            </a:r>
            <a:r>
              <a:rPr lang="en-US" altLang="zh-CN" sz="2800" b="1" dirty="0" smtClean="0">
                <a:latin typeface="Arial" pitchFamily="34" charset="0"/>
                <a:ea typeface="宋体" pitchFamily="2" charset="-122"/>
              </a:rPr>
              <a:t> Simple Batch System (SBS)</a:t>
            </a:r>
            <a:endParaRPr lang="en-US" altLang="zh-CN" sz="2800" b="1" dirty="0">
              <a:latin typeface="Arial" pitchFamily="34" charset="0"/>
              <a:ea typeface="宋体" pitchFamily="2" charset="-122"/>
            </a:endParaRPr>
          </a:p>
        </p:txBody>
      </p:sp>
      <p:sp>
        <p:nvSpPr>
          <p:cNvPr id="6" name="Rectangle 5"/>
          <p:cNvSpPr/>
          <p:nvPr/>
        </p:nvSpPr>
        <p:spPr>
          <a:xfrm>
            <a:off x="1285852" y="6072206"/>
            <a:ext cx="7858148" cy="261610"/>
          </a:xfrm>
          <a:prstGeom prst="rect">
            <a:avLst/>
          </a:prstGeom>
        </p:spPr>
        <p:txBody>
          <a:bodyPr wrap="square">
            <a:spAutoFit/>
          </a:bodyPr>
          <a:lstStyle/>
          <a:p>
            <a:r>
              <a:rPr lang="en-US" altLang="zh-CN" sz="1100" dirty="0" smtClean="0">
                <a:solidFill>
                  <a:schemeClr val="bg1">
                    <a:lumMod val="75000"/>
                  </a:schemeClr>
                </a:solidFill>
              </a:rPr>
              <a:t>01.Operating system\PPTs.2011\PPTs from others\www.csee.usf.edu_~anda\www.csee.usf.edu_~anda_cop4600_lectures\lec01.ppt</a:t>
            </a:r>
            <a:endParaRPr lang="zh-CN" altLang="en-US" sz="1100" dirty="0">
              <a:solidFill>
                <a:schemeClr val="bg1">
                  <a:lumMod val="75000"/>
                </a:schemeClr>
              </a:solidFill>
            </a:endParaRPr>
          </a:p>
        </p:txBody>
      </p:sp>
      <p:sp>
        <p:nvSpPr>
          <p:cNvPr id="7" name="Footer Placeholder 6"/>
          <p:cNvSpPr>
            <a:spLocks noGrp="1"/>
          </p:cNvSpPr>
          <p:nvPr>
            <p:ph type="ftr" sz="quarter" idx="11"/>
          </p:nvPr>
        </p:nvSpPr>
        <p:spPr/>
        <p:txBody>
          <a:bodyPr/>
          <a:lstStyle/>
          <a:p>
            <a:r>
              <a:rPr lang="en-US" altLang="zh-CN" smtClean="0"/>
              <a:t>Part VI: Operating System - history</a:t>
            </a:r>
            <a:endParaRPr lang="zh-CN" alt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DURATION" val="3600"/>
  <p:tag name="ISPRING_ULTRA_SCORM_COURCE_TITLE" val="CRI2010"/>
  <p:tag name="ISPRING_ULTRA_SCORM_LESSON_TITLE" val="Part IV Operating System-Simplified"/>
  <p:tag name="ISPRING_ULTRA_SCORM_SLIDE_COUNT" val="207"/>
  <p:tag name="ISPRING_ULTRA_SCORM_TRACKING_SLIDES" val="1"/>
  <p:tag name="ISPRING_SCORM_RATE_SLIDES" val="0"/>
  <p:tag name="ISPRING_SCORM_RATE_QUIZZES" val="0"/>
  <p:tag name="ISPRING_SCORM_PASSING_SCORE" val="0.0000000000"/>
  <p:tag name="GENSWF_OUTPUT_FILE_NAME" val="Xid01His-OSs"/>
  <p:tag name="ISPRING_RESOURCE_PATHS_HASH_2" val="3cddf7bc1ec72c8762a132ee8033b7c12faf6a"/>
</p:tagLst>
</file>

<file path=ppt/tags/tag2.xml><?xml version="1.0" encoding="utf-8"?>
<p:tagLst xmlns:a="http://schemas.openxmlformats.org/drawingml/2006/main" xmlns:r="http://schemas.openxmlformats.org/officeDocument/2006/relationships" xmlns:p="http://schemas.openxmlformats.org/presentationml/2006/main">
  <p:tag name="SWI" val="45"/>
  <p:tag name="BSN" val="45"/>
  <p:tag name="SVT" val="FALSE"/>
  <p:tag name="NBP" val="1"/>
  <p:tag name="CVB" val="45"/>
  <p:tag name="SPT" val="FALSE"/>
  <p:tag name="CII" val="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35280</TotalTime>
  <Words>4155</Words>
  <Application>Microsoft Office PowerPoint</Application>
  <PresentationFormat>全屏显示(4:3)</PresentationFormat>
  <Paragraphs>561</Paragraphs>
  <Slides>57</Slides>
  <Notes>57</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Office Theme</vt:lpstr>
      <vt:lpstr>First course of Computer Science</vt:lpstr>
      <vt:lpstr>Goals of this part</vt:lpstr>
      <vt:lpstr>Operating System</vt:lpstr>
      <vt:lpstr>We have learned …</vt:lpstr>
      <vt:lpstr>First generation 1945 - 1955</vt:lpstr>
      <vt:lpstr>History of Operating Systems (1)</vt:lpstr>
      <vt:lpstr>Second generation 1955 – 1965</vt:lpstr>
      <vt:lpstr>PowerPoint 演示文稿</vt:lpstr>
      <vt:lpstr>PowerPoint 演示文稿</vt:lpstr>
      <vt:lpstr>IBM 7094 and its OS – FMS </vt:lpstr>
      <vt:lpstr>PowerPoint 演示文稿</vt:lpstr>
      <vt:lpstr>PowerPoint 演示文稿</vt:lpstr>
      <vt:lpstr>IBM 7090/94 and IBSYS (1960)</vt:lpstr>
      <vt:lpstr>PowerPoint 演示文稿</vt:lpstr>
      <vt:lpstr>Third generation 1965 – 1980</vt:lpstr>
      <vt:lpstr>PowerPoint 演示文稿</vt:lpstr>
      <vt:lpstr>PowerPoint 演示文稿</vt:lpstr>
      <vt:lpstr>PowerPoint 演示文稿</vt:lpstr>
      <vt:lpstr>PowerPoint 演示文稿</vt:lpstr>
      <vt:lpstr>1962: MULTICS @ MIT</vt:lpstr>
      <vt:lpstr>PowerPoint 演示文稿</vt:lpstr>
      <vt:lpstr>PowerPoint 演示文稿</vt:lpstr>
      <vt:lpstr>UNIX 1969</vt:lpstr>
      <vt:lpstr>PowerPoint 演示文稿</vt:lpstr>
      <vt:lpstr>IBM 360</vt:lpstr>
      <vt:lpstr>IBM 360 and its OS – OS/306</vt:lpstr>
      <vt:lpstr>So-called software engineering is triggered by the development of IBM 360</vt:lpstr>
      <vt:lpstr>Fourth generation 1980-Present</vt:lpstr>
      <vt:lpstr>PowerPoint 演示文稿</vt:lpstr>
      <vt:lpstr>OS? OS! -GUI</vt:lpstr>
      <vt:lpstr> Distributed Systems (1989—)</vt:lpstr>
      <vt:lpstr>Mobile Systems (1995—)</vt:lpstr>
      <vt:lpstr>Evolution of an Operating Systems?</vt:lpstr>
      <vt:lpstr>Some Major Advances in OS Development</vt:lpstr>
      <vt:lpstr>Operating System</vt:lpstr>
      <vt:lpstr>Mac OS is based on Unix</vt:lpstr>
      <vt:lpstr>PowerPoint 演示文稿</vt:lpstr>
      <vt:lpstr>Apple I/II</vt:lpstr>
      <vt:lpstr>LISA: the first PC of using GUI style</vt:lpstr>
      <vt:lpstr>PowerPoint 演示文稿</vt:lpstr>
      <vt:lpstr>Macintosh: the classic PC</vt:lpstr>
      <vt:lpstr>1991：Mac in color</vt:lpstr>
      <vt:lpstr>1997: So called MAC OS begins</vt:lpstr>
      <vt:lpstr>MAC OS X (2000)：a product of aestheticism</vt:lpstr>
      <vt:lpstr>2004: MAC OS X 10.3 Panther[黑豹]</vt:lpstr>
      <vt:lpstr>Mac OS X 10.6 (2009)：the Snow Leopard </vt:lpstr>
      <vt:lpstr>Mac OS X 10.8 Mountain Lion (2012) </vt:lpstr>
      <vt:lpstr>Operating System</vt:lpstr>
      <vt:lpstr>PowerPoint 演示文稿</vt:lpstr>
      <vt:lpstr>The beginning of MicroSoft</vt:lpstr>
      <vt:lpstr>Microsoft Windows History</vt:lpstr>
      <vt:lpstr>Microsoft Windows History</vt:lpstr>
      <vt:lpstr>Microsoft Windows History</vt:lpstr>
      <vt:lpstr>Mac OS v.s Windows 7 v.s Ubuntu</vt:lpstr>
      <vt:lpstr>Mac OS v.s Windows 7 v.s Ubuntu</vt:lpstr>
      <vt:lpstr>Mac OS v.s Windows 7 v.s Ubuntu</vt:lpstr>
      <vt:lpstr>Mac OS v.s Windows 7 v.s Ubuntu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CRI2010</dc:title>
  <dc:creator>mlinking</dc:creator>
  <cp:lastModifiedBy>mlinking</cp:lastModifiedBy>
  <cp:revision>1941</cp:revision>
  <dcterms:created xsi:type="dcterms:W3CDTF">2009-03-23T15:53:52Z</dcterms:created>
  <dcterms:modified xsi:type="dcterms:W3CDTF">2015-12-23T12:34:42Z</dcterms:modified>
</cp:coreProperties>
</file>